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274" r:id="rId3"/>
    <p:sldId id="271" r:id="rId4"/>
    <p:sldId id="272" r:id="rId5"/>
    <p:sldId id="273" r:id="rId6"/>
    <p:sldId id="275" r:id="rId7"/>
    <p:sldId id="277" r:id="rId8"/>
    <p:sldId id="278" r:id="rId9"/>
    <p:sldId id="276" r:id="rId10"/>
    <p:sldId id="265" r:id="rId11"/>
    <p:sldId id="279" r:id="rId12"/>
    <p:sldId id="280" r:id="rId13"/>
    <p:sldId id="281" r:id="rId14"/>
    <p:sldId id="282" r:id="rId15"/>
    <p:sldId id="283" r:id="rId16"/>
    <p:sldId id="284" r:id="rId17"/>
    <p:sldId id="288" r:id="rId18"/>
    <p:sldId id="285" r:id="rId19"/>
    <p:sldId id="286" r:id="rId20"/>
    <p:sldId id="287" r:id="rId21"/>
    <p:sldId id="291" r:id="rId22"/>
    <p:sldId id="294" r:id="rId23"/>
    <p:sldId id="292" r:id="rId24"/>
    <p:sldId id="293" r:id="rId25"/>
    <p:sldId id="295" r:id="rId26"/>
    <p:sldId id="296" r:id="rId27"/>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5E4D0"/>
    <a:srgbClr val="0E5D25"/>
    <a:srgbClr val="11085C"/>
    <a:srgbClr val="005000"/>
    <a:srgbClr val="520000"/>
    <a:srgbClr val="000032"/>
    <a:srgbClr val="CE653F"/>
    <a:srgbClr val="4D8402"/>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655" autoAdjust="0"/>
  </p:normalViewPr>
  <p:slideViewPr>
    <p:cSldViewPr snapToGrid="0" snapToObjects="1">
      <p:cViewPr varScale="1">
        <p:scale>
          <a:sx n="78" d="100"/>
          <a:sy n="78" d="100"/>
        </p:scale>
        <p:origin x="16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'20170'!$B$2395:$B$3024</c:f>
              <c:numCache>
                <c:formatCode>General</c:formatCode>
                <c:ptCount val="630"/>
                <c:pt idx="0">
                  <c:v>0</c:v>
                </c:pt>
                <c:pt idx="1">
                  <c:v>1</c:v>
                </c:pt>
                <c:pt idx="2">
                  <c:v>1</c:v>
                </c:pt>
                <c:pt idx="3">
                  <c:v>1</c:v>
                </c:pt>
                <c:pt idx="4">
                  <c:v>1</c:v>
                </c:pt>
                <c:pt idx="5">
                  <c:v>1</c:v>
                </c:pt>
                <c:pt idx="6">
                  <c:v>1</c:v>
                </c:pt>
                <c:pt idx="7">
                  <c:v>1</c:v>
                </c:pt>
                <c:pt idx="8">
                  <c:v>1</c:v>
                </c:pt>
                <c:pt idx="9">
                  <c:v>1</c:v>
                </c:pt>
                <c:pt idx="10">
                  <c:v>1</c:v>
                </c:pt>
                <c:pt idx="11">
                  <c:v>1</c:v>
                </c:pt>
                <c:pt idx="12">
                  <c:v>1</c:v>
                </c:pt>
                <c:pt idx="13">
                  <c:v>0.875</c:v>
                </c:pt>
                <c:pt idx="14">
                  <c:v>0.77777777777777701</c:v>
                </c:pt>
                <c:pt idx="15">
                  <c:v>0.55555555555555503</c:v>
                </c:pt>
                <c:pt idx="16">
                  <c:v>0.85714285714285698</c:v>
                </c:pt>
                <c:pt idx="17">
                  <c:v>0.66666666666666596</c:v>
                </c:pt>
                <c:pt idx="18">
                  <c:v>0.33333333333333298</c:v>
                </c:pt>
                <c:pt idx="19">
                  <c:v>1</c:v>
                </c:pt>
                <c:pt idx="20">
                  <c:v>1</c:v>
                </c:pt>
                <c:pt idx="21">
                  <c:v>1</c:v>
                </c:pt>
                <c:pt idx="22">
                  <c:v>1</c:v>
                </c:pt>
                <c:pt idx="23">
                  <c:v>1</c:v>
                </c:pt>
                <c:pt idx="24">
                  <c:v>1</c:v>
                </c:pt>
                <c:pt idx="25">
                  <c:v>1</c:v>
                </c:pt>
                <c:pt idx="26">
                  <c:v>1</c:v>
                </c:pt>
                <c:pt idx="27">
                  <c:v>1</c:v>
                </c:pt>
                <c:pt idx="28">
                  <c:v>1</c:v>
                </c:pt>
                <c:pt idx="29">
                  <c:v>1</c:v>
                </c:pt>
                <c:pt idx="30">
                  <c:v>0.71428571428571397</c:v>
                </c:pt>
                <c:pt idx="31">
                  <c:v>0.88888888888888795</c:v>
                </c:pt>
                <c:pt idx="32">
                  <c:v>1</c:v>
                </c:pt>
                <c:pt idx="33">
                  <c:v>1</c:v>
                </c:pt>
                <c:pt idx="34">
                  <c:v>1</c:v>
                </c:pt>
                <c:pt idx="35">
                  <c:v>0.75</c:v>
                </c:pt>
                <c:pt idx="36">
                  <c:v>0.75</c:v>
                </c:pt>
                <c:pt idx="37">
                  <c:v>0.90909090909090895</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0.875</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0.88888888888888795</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0.4</c:v>
                </c:pt>
                <c:pt idx="89">
                  <c:v>1</c:v>
                </c:pt>
                <c:pt idx="90">
                  <c:v>1</c:v>
                </c:pt>
                <c:pt idx="91">
                  <c:v>0.875</c:v>
                </c:pt>
                <c:pt idx="92">
                  <c:v>0.25</c:v>
                </c:pt>
                <c:pt idx="93">
                  <c:v>1</c:v>
                </c:pt>
                <c:pt idx="94">
                  <c:v>1</c:v>
                </c:pt>
                <c:pt idx="95">
                  <c:v>0.77777777777777701</c:v>
                </c:pt>
                <c:pt idx="96">
                  <c:v>0.77777777777777701</c:v>
                </c:pt>
                <c:pt idx="97">
                  <c:v>0.66666666666666596</c:v>
                </c:pt>
                <c:pt idx="98">
                  <c:v>1</c:v>
                </c:pt>
                <c:pt idx="99">
                  <c:v>1</c:v>
                </c:pt>
                <c:pt idx="100">
                  <c:v>0.5</c:v>
                </c:pt>
                <c:pt idx="101">
                  <c:v>0.5</c:v>
                </c:pt>
                <c:pt idx="102">
                  <c:v>1</c:v>
                </c:pt>
                <c:pt idx="103">
                  <c:v>1</c:v>
                </c:pt>
                <c:pt idx="104">
                  <c:v>0.8</c:v>
                </c:pt>
                <c:pt idx="105">
                  <c:v>0.88888888888888795</c:v>
                </c:pt>
                <c:pt idx="106">
                  <c:v>0.9</c:v>
                </c:pt>
                <c:pt idx="107">
                  <c:v>1</c:v>
                </c:pt>
                <c:pt idx="108">
                  <c:v>1</c:v>
                </c:pt>
                <c:pt idx="109">
                  <c:v>1</c:v>
                </c:pt>
                <c:pt idx="110">
                  <c:v>1</c:v>
                </c:pt>
                <c:pt idx="111">
                  <c:v>1</c:v>
                </c:pt>
                <c:pt idx="112">
                  <c:v>1</c:v>
                </c:pt>
                <c:pt idx="113">
                  <c:v>1</c:v>
                </c:pt>
                <c:pt idx="114">
                  <c:v>1</c:v>
                </c:pt>
                <c:pt idx="115">
                  <c:v>1</c:v>
                </c:pt>
                <c:pt idx="116">
                  <c:v>1</c:v>
                </c:pt>
                <c:pt idx="117">
                  <c:v>1</c:v>
                </c:pt>
                <c:pt idx="118">
                  <c:v>0.83333333333333304</c:v>
                </c:pt>
                <c:pt idx="119">
                  <c:v>1</c:v>
                </c:pt>
                <c:pt idx="120">
                  <c:v>1</c:v>
                </c:pt>
                <c:pt idx="121">
                  <c:v>1</c:v>
                </c:pt>
                <c:pt idx="122">
                  <c:v>1</c:v>
                </c:pt>
                <c:pt idx="123">
                  <c:v>0.55555555555555503</c:v>
                </c:pt>
                <c:pt idx="124">
                  <c:v>0.71428571428571397</c:v>
                </c:pt>
                <c:pt idx="125">
                  <c:v>0.85714285714285698</c:v>
                </c:pt>
                <c:pt idx="126">
                  <c:v>0.85714285714285698</c:v>
                </c:pt>
                <c:pt idx="127">
                  <c:v>1</c:v>
                </c:pt>
                <c:pt idx="128">
                  <c:v>0.81818181818181801</c:v>
                </c:pt>
                <c:pt idx="129">
                  <c:v>0.66666666666666596</c:v>
                </c:pt>
                <c:pt idx="130">
                  <c:v>0.77777777777777701</c:v>
                </c:pt>
                <c:pt idx="131">
                  <c:v>0.66666666666666596</c:v>
                </c:pt>
                <c:pt idx="132">
                  <c:v>0.875</c:v>
                </c:pt>
                <c:pt idx="133">
                  <c:v>0.625</c:v>
                </c:pt>
                <c:pt idx="134">
                  <c:v>0.6</c:v>
                </c:pt>
                <c:pt idx="135">
                  <c:v>0.75</c:v>
                </c:pt>
                <c:pt idx="136">
                  <c:v>0.75</c:v>
                </c:pt>
                <c:pt idx="137">
                  <c:v>0.88888888888888795</c:v>
                </c:pt>
                <c:pt idx="138">
                  <c:v>1</c:v>
                </c:pt>
                <c:pt idx="139">
                  <c:v>1</c:v>
                </c:pt>
                <c:pt idx="140">
                  <c:v>1</c:v>
                </c:pt>
                <c:pt idx="141">
                  <c:v>0.83333333333333304</c:v>
                </c:pt>
                <c:pt idx="142">
                  <c:v>1</c:v>
                </c:pt>
                <c:pt idx="143">
                  <c:v>1</c:v>
                </c:pt>
                <c:pt idx="144">
                  <c:v>1</c:v>
                </c:pt>
                <c:pt idx="145">
                  <c:v>1</c:v>
                </c:pt>
                <c:pt idx="146">
                  <c:v>1</c:v>
                </c:pt>
                <c:pt idx="147">
                  <c:v>0.75</c:v>
                </c:pt>
                <c:pt idx="148">
                  <c:v>1</c:v>
                </c:pt>
                <c:pt idx="149">
                  <c:v>1</c:v>
                </c:pt>
                <c:pt idx="150">
                  <c:v>1</c:v>
                </c:pt>
                <c:pt idx="151">
                  <c:v>0.75</c:v>
                </c:pt>
                <c:pt idx="152">
                  <c:v>0.75</c:v>
                </c:pt>
                <c:pt idx="153">
                  <c:v>1</c:v>
                </c:pt>
                <c:pt idx="154">
                  <c:v>0.83333333333333304</c:v>
                </c:pt>
                <c:pt idx="155">
                  <c:v>0.83333333333333304</c:v>
                </c:pt>
                <c:pt idx="156">
                  <c:v>1</c:v>
                </c:pt>
                <c:pt idx="157">
                  <c:v>1</c:v>
                </c:pt>
                <c:pt idx="158">
                  <c:v>1</c:v>
                </c:pt>
                <c:pt idx="159">
                  <c:v>1</c:v>
                </c:pt>
                <c:pt idx="160">
                  <c:v>1</c:v>
                </c:pt>
                <c:pt idx="161">
                  <c:v>1</c:v>
                </c:pt>
                <c:pt idx="162">
                  <c:v>1</c:v>
                </c:pt>
                <c:pt idx="163">
                  <c:v>1</c:v>
                </c:pt>
                <c:pt idx="164">
                  <c:v>1</c:v>
                </c:pt>
                <c:pt idx="165">
                  <c:v>1</c:v>
                </c:pt>
                <c:pt idx="166">
                  <c:v>0.375</c:v>
                </c:pt>
                <c:pt idx="167">
                  <c:v>1</c:v>
                </c:pt>
                <c:pt idx="168">
                  <c:v>1</c:v>
                </c:pt>
                <c:pt idx="169">
                  <c:v>1</c:v>
                </c:pt>
                <c:pt idx="170">
                  <c:v>1</c:v>
                </c:pt>
                <c:pt idx="171">
                  <c:v>0.83333333333333304</c:v>
                </c:pt>
                <c:pt idx="172">
                  <c:v>1</c:v>
                </c:pt>
                <c:pt idx="173">
                  <c:v>0.8</c:v>
                </c:pt>
                <c:pt idx="174">
                  <c:v>1</c:v>
                </c:pt>
                <c:pt idx="175">
                  <c:v>0.83333333333333304</c:v>
                </c:pt>
                <c:pt idx="176">
                  <c:v>1</c:v>
                </c:pt>
                <c:pt idx="177">
                  <c:v>0.83333333333333304</c:v>
                </c:pt>
                <c:pt idx="178">
                  <c:v>1</c:v>
                </c:pt>
                <c:pt idx="179">
                  <c:v>0.6</c:v>
                </c:pt>
                <c:pt idx="180">
                  <c:v>0.6</c:v>
                </c:pt>
                <c:pt idx="181">
                  <c:v>1</c:v>
                </c:pt>
                <c:pt idx="182">
                  <c:v>0.6</c:v>
                </c:pt>
                <c:pt idx="183">
                  <c:v>1</c:v>
                </c:pt>
                <c:pt idx="184">
                  <c:v>0.6</c:v>
                </c:pt>
                <c:pt idx="185">
                  <c:v>1</c:v>
                </c:pt>
                <c:pt idx="186">
                  <c:v>1</c:v>
                </c:pt>
                <c:pt idx="187">
                  <c:v>1</c:v>
                </c:pt>
                <c:pt idx="188">
                  <c:v>1</c:v>
                </c:pt>
                <c:pt idx="189">
                  <c:v>1</c:v>
                </c:pt>
                <c:pt idx="190">
                  <c:v>1</c:v>
                </c:pt>
                <c:pt idx="191">
                  <c:v>1</c:v>
                </c:pt>
                <c:pt idx="192">
                  <c:v>1</c:v>
                </c:pt>
                <c:pt idx="193">
                  <c:v>1</c:v>
                </c:pt>
                <c:pt idx="194">
                  <c:v>1</c:v>
                </c:pt>
                <c:pt idx="195">
                  <c:v>0.8</c:v>
                </c:pt>
                <c:pt idx="196">
                  <c:v>0.88888888888888795</c:v>
                </c:pt>
                <c:pt idx="197">
                  <c:v>1</c:v>
                </c:pt>
                <c:pt idx="198">
                  <c:v>1</c:v>
                </c:pt>
                <c:pt idx="199">
                  <c:v>0.75</c:v>
                </c:pt>
                <c:pt idx="200">
                  <c:v>1</c:v>
                </c:pt>
                <c:pt idx="201">
                  <c:v>0.875</c:v>
                </c:pt>
                <c:pt idx="202">
                  <c:v>1</c:v>
                </c:pt>
                <c:pt idx="203">
                  <c:v>1</c:v>
                </c:pt>
                <c:pt idx="204">
                  <c:v>1</c:v>
                </c:pt>
                <c:pt idx="205">
                  <c:v>1</c:v>
                </c:pt>
                <c:pt idx="206">
                  <c:v>0.875</c:v>
                </c:pt>
                <c:pt idx="207">
                  <c:v>1</c:v>
                </c:pt>
                <c:pt idx="208">
                  <c:v>0.125</c:v>
                </c:pt>
                <c:pt idx="209">
                  <c:v>0.5</c:v>
                </c:pt>
                <c:pt idx="210">
                  <c:v>0.5</c:v>
                </c:pt>
                <c:pt idx="211">
                  <c:v>0.8</c:v>
                </c:pt>
                <c:pt idx="212">
                  <c:v>0.4</c:v>
                </c:pt>
                <c:pt idx="213">
                  <c:v>1</c:v>
                </c:pt>
                <c:pt idx="214">
                  <c:v>0.75</c:v>
                </c:pt>
                <c:pt idx="215">
                  <c:v>0.75</c:v>
                </c:pt>
                <c:pt idx="216">
                  <c:v>1</c:v>
                </c:pt>
                <c:pt idx="217">
                  <c:v>1</c:v>
                </c:pt>
                <c:pt idx="218">
                  <c:v>1</c:v>
                </c:pt>
                <c:pt idx="219">
                  <c:v>1</c:v>
                </c:pt>
                <c:pt idx="220">
                  <c:v>1</c:v>
                </c:pt>
                <c:pt idx="221">
                  <c:v>1</c:v>
                </c:pt>
                <c:pt idx="222">
                  <c:v>1</c:v>
                </c:pt>
                <c:pt idx="223">
                  <c:v>1</c:v>
                </c:pt>
                <c:pt idx="224">
                  <c:v>1</c:v>
                </c:pt>
                <c:pt idx="225">
                  <c:v>1</c:v>
                </c:pt>
                <c:pt idx="226">
                  <c:v>0.75</c:v>
                </c:pt>
                <c:pt idx="227">
                  <c:v>1</c:v>
                </c:pt>
                <c:pt idx="228">
                  <c:v>0.875</c:v>
                </c:pt>
                <c:pt idx="229">
                  <c:v>1</c:v>
                </c:pt>
                <c:pt idx="230">
                  <c:v>1</c:v>
                </c:pt>
                <c:pt idx="231">
                  <c:v>1</c:v>
                </c:pt>
                <c:pt idx="232">
                  <c:v>0.66666666666666596</c:v>
                </c:pt>
                <c:pt idx="233">
                  <c:v>1</c:v>
                </c:pt>
                <c:pt idx="234">
                  <c:v>1</c:v>
                </c:pt>
                <c:pt idx="235">
                  <c:v>0.66666666666666596</c:v>
                </c:pt>
                <c:pt idx="236">
                  <c:v>0.66666666666666596</c:v>
                </c:pt>
                <c:pt idx="237">
                  <c:v>0.375</c:v>
                </c:pt>
                <c:pt idx="238">
                  <c:v>1</c:v>
                </c:pt>
                <c:pt idx="239">
                  <c:v>1</c:v>
                </c:pt>
                <c:pt idx="240">
                  <c:v>1</c:v>
                </c:pt>
                <c:pt idx="241">
                  <c:v>0.6</c:v>
                </c:pt>
                <c:pt idx="242">
                  <c:v>1</c:v>
                </c:pt>
                <c:pt idx="243">
                  <c:v>1</c:v>
                </c:pt>
                <c:pt idx="244">
                  <c:v>1</c:v>
                </c:pt>
                <c:pt idx="245">
                  <c:v>0.28571428571428498</c:v>
                </c:pt>
                <c:pt idx="246">
                  <c:v>1</c:v>
                </c:pt>
                <c:pt idx="247">
                  <c:v>1</c:v>
                </c:pt>
                <c:pt idx="248">
                  <c:v>0.8</c:v>
                </c:pt>
                <c:pt idx="249">
                  <c:v>1</c:v>
                </c:pt>
                <c:pt idx="250">
                  <c:v>0.42857142857142799</c:v>
                </c:pt>
                <c:pt idx="251">
                  <c:v>1</c:v>
                </c:pt>
                <c:pt idx="252">
                  <c:v>1</c:v>
                </c:pt>
                <c:pt idx="253">
                  <c:v>1</c:v>
                </c:pt>
                <c:pt idx="254">
                  <c:v>1</c:v>
                </c:pt>
                <c:pt idx="255">
                  <c:v>1</c:v>
                </c:pt>
                <c:pt idx="256">
                  <c:v>1</c:v>
                </c:pt>
                <c:pt idx="257">
                  <c:v>1</c:v>
                </c:pt>
                <c:pt idx="258">
                  <c:v>1</c:v>
                </c:pt>
                <c:pt idx="259">
                  <c:v>0.6</c:v>
                </c:pt>
                <c:pt idx="260">
                  <c:v>0.28571428571428498</c:v>
                </c:pt>
                <c:pt idx="261">
                  <c:v>1</c:v>
                </c:pt>
                <c:pt idx="262">
                  <c:v>1</c:v>
                </c:pt>
                <c:pt idx="263">
                  <c:v>1</c:v>
                </c:pt>
                <c:pt idx="264">
                  <c:v>1</c:v>
                </c:pt>
                <c:pt idx="265">
                  <c:v>0.4</c:v>
                </c:pt>
                <c:pt idx="266">
                  <c:v>1</c:v>
                </c:pt>
                <c:pt idx="267">
                  <c:v>0.4</c:v>
                </c:pt>
                <c:pt idx="268">
                  <c:v>0.44444444444444398</c:v>
                </c:pt>
                <c:pt idx="269">
                  <c:v>1</c:v>
                </c:pt>
                <c:pt idx="270">
                  <c:v>0.42857142857142799</c:v>
                </c:pt>
                <c:pt idx="271">
                  <c:v>1</c:v>
                </c:pt>
                <c:pt idx="272">
                  <c:v>1</c:v>
                </c:pt>
                <c:pt idx="273">
                  <c:v>1</c:v>
                </c:pt>
                <c:pt idx="274">
                  <c:v>1</c:v>
                </c:pt>
                <c:pt idx="275">
                  <c:v>0.28571428571428498</c:v>
                </c:pt>
                <c:pt idx="276">
                  <c:v>1</c:v>
                </c:pt>
                <c:pt idx="277">
                  <c:v>1</c:v>
                </c:pt>
                <c:pt idx="278">
                  <c:v>1</c:v>
                </c:pt>
                <c:pt idx="279">
                  <c:v>1</c:v>
                </c:pt>
                <c:pt idx="280">
                  <c:v>1</c:v>
                </c:pt>
                <c:pt idx="281">
                  <c:v>1</c:v>
                </c:pt>
                <c:pt idx="282">
                  <c:v>1</c:v>
                </c:pt>
                <c:pt idx="283">
                  <c:v>1</c:v>
                </c:pt>
                <c:pt idx="284">
                  <c:v>1</c:v>
                </c:pt>
                <c:pt idx="285">
                  <c:v>0.16666666666666599</c:v>
                </c:pt>
                <c:pt idx="286">
                  <c:v>1</c:v>
                </c:pt>
                <c:pt idx="287">
                  <c:v>1</c:v>
                </c:pt>
                <c:pt idx="288">
                  <c:v>0.14285714285714199</c:v>
                </c:pt>
                <c:pt idx="289">
                  <c:v>1</c:v>
                </c:pt>
                <c:pt idx="290">
                  <c:v>1</c:v>
                </c:pt>
                <c:pt idx="291">
                  <c:v>1</c:v>
                </c:pt>
                <c:pt idx="292">
                  <c:v>1</c:v>
                </c:pt>
                <c:pt idx="293">
                  <c:v>0.16666666666666599</c:v>
                </c:pt>
                <c:pt idx="294">
                  <c:v>1</c:v>
                </c:pt>
                <c:pt idx="295">
                  <c:v>1</c:v>
                </c:pt>
                <c:pt idx="296">
                  <c:v>0.16666666666666599</c:v>
                </c:pt>
                <c:pt idx="297">
                  <c:v>1</c:v>
                </c:pt>
                <c:pt idx="298">
                  <c:v>1</c:v>
                </c:pt>
                <c:pt idx="299">
                  <c:v>1</c:v>
                </c:pt>
                <c:pt idx="300">
                  <c:v>1</c:v>
                </c:pt>
                <c:pt idx="301">
                  <c:v>0.16666666666666599</c:v>
                </c:pt>
                <c:pt idx="302">
                  <c:v>0.33333333333333298</c:v>
                </c:pt>
                <c:pt idx="303">
                  <c:v>0.42857142857142799</c:v>
                </c:pt>
                <c:pt idx="304">
                  <c:v>1</c:v>
                </c:pt>
                <c:pt idx="305">
                  <c:v>1</c:v>
                </c:pt>
                <c:pt idx="306">
                  <c:v>1</c:v>
                </c:pt>
                <c:pt idx="307">
                  <c:v>1</c:v>
                </c:pt>
                <c:pt idx="308">
                  <c:v>1</c:v>
                </c:pt>
                <c:pt idx="309">
                  <c:v>1</c:v>
                </c:pt>
                <c:pt idx="310">
                  <c:v>0.33333333333333298</c:v>
                </c:pt>
                <c:pt idx="311">
                  <c:v>0.5</c:v>
                </c:pt>
                <c:pt idx="312">
                  <c:v>1</c:v>
                </c:pt>
                <c:pt idx="313">
                  <c:v>0.5</c:v>
                </c:pt>
                <c:pt idx="314">
                  <c:v>1</c:v>
                </c:pt>
                <c:pt idx="315">
                  <c:v>1</c:v>
                </c:pt>
                <c:pt idx="316">
                  <c:v>0.16666666666666599</c:v>
                </c:pt>
                <c:pt idx="317">
                  <c:v>1</c:v>
                </c:pt>
                <c:pt idx="318">
                  <c:v>0.28571428571428498</c:v>
                </c:pt>
                <c:pt idx="319">
                  <c:v>1</c:v>
                </c:pt>
                <c:pt idx="320">
                  <c:v>0.33333333333333298</c:v>
                </c:pt>
                <c:pt idx="321">
                  <c:v>0.33333333333333298</c:v>
                </c:pt>
                <c:pt idx="322">
                  <c:v>0.71428571428571397</c:v>
                </c:pt>
                <c:pt idx="323">
                  <c:v>1</c:v>
                </c:pt>
                <c:pt idx="324">
                  <c:v>1</c:v>
                </c:pt>
                <c:pt idx="325">
                  <c:v>0.44444444444444398</c:v>
                </c:pt>
                <c:pt idx="326">
                  <c:v>1</c:v>
                </c:pt>
                <c:pt idx="327">
                  <c:v>1</c:v>
                </c:pt>
                <c:pt idx="328">
                  <c:v>0.25</c:v>
                </c:pt>
                <c:pt idx="329">
                  <c:v>1</c:v>
                </c:pt>
                <c:pt idx="330">
                  <c:v>1</c:v>
                </c:pt>
                <c:pt idx="331">
                  <c:v>0.66666666666666596</c:v>
                </c:pt>
                <c:pt idx="332">
                  <c:v>0.9</c:v>
                </c:pt>
                <c:pt idx="333">
                  <c:v>0.22222222222222199</c:v>
                </c:pt>
                <c:pt idx="334">
                  <c:v>0.77777777777777701</c:v>
                </c:pt>
                <c:pt idx="335">
                  <c:v>0.75</c:v>
                </c:pt>
                <c:pt idx="336">
                  <c:v>0.75</c:v>
                </c:pt>
                <c:pt idx="337">
                  <c:v>1</c:v>
                </c:pt>
                <c:pt idx="338">
                  <c:v>1</c:v>
                </c:pt>
                <c:pt idx="339">
                  <c:v>1</c:v>
                </c:pt>
                <c:pt idx="340">
                  <c:v>1</c:v>
                </c:pt>
                <c:pt idx="341">
                  <c:v>1</c:v>
                </c:pt>
                <c:pt idx="342">
                  <c:v>1</c:v>
                </c:pt>
                <c:pt idx="343">
                  <c:v>1</c:v>
                </c:pt>
                <c:pt idx="344">
                  <c:v>1</c:v>
                </c:pt>
                <c:pt idx="345">
                  <c:v>0.3</c:v>
                </c:pt>
                <c:pt idx="346">
                  <c:v>1</c:v>
                </c:pt>
                <c:pt idx="347">
                  <c:v>1</c:v>
                </c:pt>
                <c:pt idx="348">
                  <c:v>0.6</c:v>
                </c:pt>
                <c:pt idx="349">
                  <c:v>1</c:v>
                </c:pt>
                <c:pt idx="350">
                  <c:v>1</c:v>
                </c:pt>
                <c:pt idx="351">
                  <c:v>0.25</c:v>
                </c:pt>
                <c:pt idx="352">
                  <c:v>0.5</c:v>
                </c:pt>
                <c:pt idx="353">
                  <c:v>0.5</c:v>
                </c:pt>
                <c:pt idx="354">
                  <c:v>0.5</c:v>
                </c:pt>
                <c:pt idx="355">
                  <c:v>1</c:v>
                </c:pt>
                <c:pt idx="356">
                  <c:v>0.33333333333333298</c:v>
                </c:pt>
                <c:pt idx="357">
                  <c:v>0.88888888888888795</c:v>
                </c:pt>
                <c:pt idx="358">
                  <c:v>0.8</c:v>
                </c:pt>
                <c:pt idx="359">
                  <c:v>1</c:v>
                </c:pt>
                <c:pt idx="360">
                  <c:v>0.33333333333333298</c:v>
                </c:pt>
                <c:pt idx="361">
                  <c:v>1</c:v>
                </c:pt>
                <c:pt idx="362">
                  <c:v>1</c:v>
                </c:pt>
                <c:pt idx="363">
                  <c:v>0.66666666666666596</c:v>
                </c:pt>
                <c:pt idx="364">
                  <c:v>0.66666666666666596</c:v>
                </c:pt>
                <c:pt idx="365">
                  <c:v>1</c:v>
                </c:pt>
                <c:pt idx="366">
                  <c:v>0.625</c:v>
                </c:pt>
                <c:pt idx="367">
                  <c:v>0.28571428571428498</c:v>
                </c:pt>
                <c:pt idx="368">
                  <c:v>1</c:v>
                </c:pt>
                <c:pt idx="369">
                  <c:v>1</c:v>
                </c:pt>
                <c:pt idx="370">
                  <c:v>1</c:v>
                </c:pt>
                <c:pt idx="371">
                  <c:v>0.77777777777777701</c:v>
                </c:pt>
                <c:pt idx="372">
                  <c:v>0.875</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0.18181818181818099</c:v>
                </c:pt>
                <c:pt idx="447">
                  <c:v>1</c:v>
                </c:pt>
                <c:pt idx="448">
                  <c:v>0.44444444444444398</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0.42857142857142799</c:v>
                </c:pt>
                <c:pt idx="472">
                  <c:v>1</c:v>
                </c:pt>
                <c:pt idx="473">
                  <c:v>1</c:v>
                </c:pt>
                <c:pt idx="474">
                  <c:v>1</c:v>
                </c:pt>
                <c:pt idx="475">
                  <c:v>1</c:v>
                </c:pt>
                <c:pt idx="476">
                  <c:v>1</c:v>
                </c:pt>
                <c:pt idx="477">
                  <c:v>1</c:v>
                </c:pt>
                <c:pt idx="478">
                  <c:v>0.71428571428571397</c:v>
                </c:pt>
                <c:pt idx="479">
                  <c:v>0.85714285714285698</c:v>
                </c:pt>
                <c:pt idx="480">
                  <c:v>1</c:v>
                </c:pt>
                <c:pt idx="481">
                  <c:v>1</c:v>
                </c:pt>
                <c:pt idx="482">
                  <c:v>0.57142857142857095</c:v>
                </c:pt>
                <c:pt idx="483">
                  <c:v>0.42857142857142799</c:v>
                </c:pt>
                <c:pt idx="484">
                  <c:v>0.33333333333333298</c:v>
                </c:pt>
                <c:pt idx="485">
                  <c:v>1</c:v>
                </c:pt>
                <c:pt idx="486">
                  <c:v>1</c:v>
                </c:pt>
                <c:pt idx="487">
                  <c:v>0.625</c:v>
                </c:pt>
                <c:pt idx="488">
                  <c:v>1</c:v>
                </c:pt>
                <c:pt idx="489">
                  <c:v>1</c:v>
                </c:pt>
                <c:pt idx="490">
                  <c:v>1</c:v>
                </c:pt>
                <c:pt idx="491">
                  <c:v>0.71428571428571397</c:v>
                </c:pt>
                <c:pt idx="492">
                  <c:v>1</c:v>
                </c:pt>
                <c:pt idx="493">
                  <c:v>1</c:v>
                </c:pt>
                <c:pt idx="494">
                  <c:v>1</c:v>
                </c:pt>
                <c:pt idx="495">
                  <c:v>1</c:v>
                </c:pt>
                <c:pt idx="496">
                  <c:v>1</c:v>
                </c:pt>
                <c:pt idx="497">
                  <c:v>1</c:v>
                </c:pt>
                <c:pt idx="498">
                  <c:v>1</c:v>
                </c:pt>
                <c:pt idx="499">
                  <c:v>1</c:v>
                </c:pt>
                <c:pt idx="500">
                  <c:v>0.16666666666666599</c:v>
                </c:pt>
                <c:pt idx="501">
                  <c:v>1</c:v>
                </c:pt>
                <c:pt idx="502">
                  <c:v>1</c:v>
                </c:pt>
                <c:pt idx="503">
                  <c:v>1</c:v>
                </c:pt>
                <c:pt idx="504">
                  <c:v>0.66666666666666596</c:v>
                </c:pt>
                <c:pt idx="505">
                  <c:v>1</c:v>
                </c:pt>
                <c:pt idx="506">
                  <c:v>1</c:v>
                </c:pt>
                <c:pt idx="507">
                  <c:v>1</c:v>
                </c:pt>
                <c:pt idx="508">
                  <c:v>1</c:v>
                </c:pt>
                <c:pt idx="509">
                  <c:v>1</c:v>
                </c:pt>
                <c:pt idx="510">
                  <c:v>1</c:v>
                </c:pt>
                <c:pt idx="511">
                  <c:v>1</c:v>
                </c:pt>
                <c:pt idx="512">
                  <c:v>1</c:v>
                </c:pt>
                <c:pt idx="513">
                  <c:v>1</c:v>
                </c:pt>
                <c:pt idx="514">
                  <c:v>0.44444444444444398</c:v>
                </c:pt>
                <c:pt idx="515">
                  <c:v>0.8</c:v>
                </c:pt>
                <c:pt idx="516">
                  <c:v>1</c:v>
                </c:pt>
                <c:pt idx="517">
                  <c:v>1</c:v>
                </c:pt>
                <c:pt idx="518">
                  <c:v>1</c:v>
                </c:pt>
                <c:pt idx="519">
                  <c:v>0.83333333333333304</c:v>
                </c:pt>
                <c:pt idx="520">
                  <c:v>1</c:v>
                </c:pt>
                <c:pt idx="521">
                  <c:v>1</c:v>
                </c:pt>
                <c:pt idx="522">
                  <c:v>1</c:v>
                </c:pt>
                <c:pt idx="523">
                  <c:v>1</c:v>
                </c:pt>
                <c:pt idx="524">
                  <c:v>1</c:v>
                </c:pt>
                <c:pt idx="525">
                  <c:v>1</c:v>
                </c:pt>
                <c:pt idx="526">
                  <c:v>0.6</c:v>
                </c:pt>
                <c:pt idx="527">
                  <c:v>0.5</c:v>
                </c:pt>
                <c:pt idx="528">
                  <c:v>1</c:v>
                </c:pt>
                <c:pt idx="529">
                  <c:v>1</c:v>
                </c:pt>
                <c:pt idx="530">
                  <c:v>1</c:v>
                </c:pt>
                <c:pt idx="531">
                  <c:v>0.5</c:v>
                </c:pt>
                <c:pt idx="532">
                  <c:v>0.5</c:v>
                </c:pt>
                <c:pt idx="533">
                  <c:v>0.5</c:v>
                </c:pt>
                <c:pt idx="534">
                  <c:v>1</c:v>
                </c:pt>
                <c:pt idx="535">
                  <c:v>0.33333333333333298</c:v>
                </c:pt>
                <c:pt idx="536">
                  <c:v>1</c:v>
                </c:pt>
                <c:pt idx="537">
                  <c:v>1</c:v>
                </c:pt>
                <c:pt idx="538">
                  <c:v>1</c:v>
                </c:pt>
                <c:pt idx="539">
                  <c:v>1</c:v>
                </c:pt>
                <c:pt idx="540">
                  <c:v>1</c:v>
                </c:pt>
                <c:pt idx="541">
                  <c:v>1</c:v>
                </c:pt>
                <c:pt idx="542">
                  <c:v>1</c:v>
                </c:pt>
                <c:pt idx="543">
                  <c:v>1</c:v>
                </c:pt>
                <c:pt idx="544">
                  <c:v>1</c:v>
                </c:pt>
                <c:pt idx="545">
                  <c:v>1</c:v>
                </c:pt>
                <c:pt idx="546">
                  <c:v>1</c:v>
                </c:pt>
                <c:pt idx="547">
                  <c:v>0.66666666666666596</c:v>
                </c:pt>
                <c:pt idx="548">
                  <c:v>0.33333333333333298</c:v>
                </c:pt>
                <c:pt idx="549">
                  <c:v>0.71428571428571397</c:v>
                </c:pt>
                <c:pt idx="550">
                  <c:v>1</c:v>
                </c:pt>
                <c:pt idx="551">
                  <c:v>1</c:v>
                </c:pt>
                <c:pt idx="552">
                  <c:v>1</c:v>
                </c:pt>
                <c:pt idx="553">
                  <c:v>1</c:v>
                </c:pt>
                <c:pt idx="554">
                  <c:v>1</c:v>
                </c:pt>
                <c:pt idx="555">
                  <c:v>0.5</c:v>
                </c:pt>
                <c:pt idx="556">
                  <c:v>1</c:v>
                </c:pt>
                <c:pt idx="557">
                  <c:v>1</c:v>
                </c:pt>
                <c:pt idx="558">
                  <c:v>1</c:v>
                </c:pt>
                <c:pt idx="559">
                  <c:v>1</c:v>
                </c:pt>
                <c:pt idx="560">
                  <c:v>1</c:v>
                </c:pt>
                <c:pt idx="561">
                  <c:v>0.85714285714285698</c:v>
                </c:pt>
                <c:pt idx="562">
                  <c:v>0.83333333333333304</c:v>
                </c:pt>
                <c:pt idx="563">
                  <c:v>1</c:v>
                </c:pt>
                <c:pt idx="564">
                  <c:v>1</c:v>
                </c:pt>
                <c:pt idx="565">
                  <c:v>1</c:v>
                </c:pt>
                <c:pt idx="566">
                  <c:v>0.875</c:v>
                </c:pt>
                <c:pt idx="567">
                  <c:v>1</c:v>
                </c:pt>
                <c:pt idx="568">
                  <c:v>1</c:v>
                </c:pt>
                <c:pt idx="569">
                  <c:v>1</c:v>
                </c:pt>
                <c:pt idx="570">
                  <c:v>1</c:v>
                </c:pt>
                <c:pt idx="571">
                  <c:v>1</c:v>
                </c:pt>
                <c:pt idx="572">
                  <c:v>1</c:v>
                </c:pt>
                <c:pt idx="573">
                  <c:v>1</c:v>
                </c:pt>
                <c:pt idx="574">
                  <c:v>1</c:v>
                </c:pt>
                <c:pt idx="575">
                  <c:v>0.9</c:v>
                </c:pt>
                <c:pt idx="576">
                  <c:v>1</c:v>
                </c:pt>
                <c:pt idx="577">
                  <c:v>1</c:v>
                </c:pt>
                <c:pt idx="578">
                  <c:v>0.83333333333333304</c:v>
                </c:pt>
                <c:pt idx="579">
                  <c:v>0.25</c:v>
                </c:pt>
                <c:pt idx="580">
                  <c:v>0.125</c:v>
                </c:pt>
                <c:pt idx="581">
                  <c:v>0.72727272727272696</c:v>
                </c:pt>
                <c:pt idx="582">
                  <c:v>0.63636363636363602</c:v>
                </c:pt>
                <c:pt idx="583">
                  <c:v>1</c:v>
                </c:pt>
                <c:pt idx="584">
                  <c:v>1</c:v>
                </c:pt>
                <c:pt idx="585">
                  <c:v>1</c:v>
                </c:pt>
                <c:pt idx="586">
                  <c:v>1</c:v>
                </c:pt>
                <c:pt idx="587">
                  <c:v>0.14285714285714199</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0.9</c:v>
                </c:pt>
                <c:pt idx="604">
                  <c:v>1</c:v>
                </c:pt>
                <c:pt idx="605">
                  <c:v>1</c:v>
                </c:pt>
                <c:pt idx="606">
                  <c:v>1</c:v>
                </c:pt>
                <c:pt idx="607">
                  <c:v>1</c:v>
                </c:pt>
                <c:pt idx="608">
                  <c:v>0.2</c:v>
                </c:pt>
                <c:pt idx="609">
                  <c:v>1</c:v>
                </c:pt>
                <c:pt idx="610">
                  <c:v>0.25</c:v>
                </c:pt>
                <c:pt idx="611">
                  <c:v>0.25</c:v>
                </c:pt>
                <c:pt idx="612">
                  <c:v>1</c:v>
                </c:pt>
                <c:pt idx="613">
                  <c:v>1</c:v>
                </c:pt>
                <c:pt idx="614">
                  <c:v>1</c:v>
                </c:pt>
                <c:pt idx="615">
                  <c:v>1</c:v>
                </c:pt>
                <c:pt idx="616">
                  <c:v>1</c:v>
                </c:pt>
                <c:pt idx="617">
                  <c:v>1</c:v>
                </c:pt>
                <c:pt idx="618">
                  <c:v>1</c:v>
                </c:pt>
                <c:pt idx="619">
                  <c:v>1</c:v>
                </c:pt>
                <c:pt idx="620">
                  <c:v>1</c:v>
                </c:pt>
                <c:pt idx="621">
                  <c:v>0.66666666666666596</c:v>
                </c:pt>
                <c:pt idx="622">
                  <c:v>1</c:v>
                </c:pt>
                <c:pt idx="623">
                  <c:v>1</c:v>
                </c:pt>
                <c:pt idx="624">
                  <c:v>0.18181818181818099</c:v>
                </c:pt>
                <c:pt idx="625">
                  <c:v>1</c:v>
                </c:pt>
                <c:pt idx="626">
                  <c:v>0.75</c:v>
                </c:pt>
                <c:pt idx="627">
                  <c:v>0.875</c:v>
                </c:pt>
                <c:pt idx="628">
                  <c:v>1</c:v>
                </c:pt>
                <c:pt idx="629">
                  <c:v>0.2</c:v>
                </c:pt>
              </c:numCache>
            </c:numRef>
          </c:val>
          <c:smooth val="0"/>
          <c:extLst>
            <c:ext xmlns:c16="http://schemas.microsoft.com/office/drawing/2014/chart" uri="{C3380CC4-5D6E-409C-BE32-E72D297353CC}">
              <c16:uniqueId val="{00000000-A4F6-4108-B167-84B3E026494C}"/>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1"/>
        <c:axPos val="b"/>
        <c:numFmt formatCode="m/d/yyyy\ h:mm" sourceLinked="1"/>
        <c:majorTickMark val="out"/>
        <c:minorTickMark val="none"/>
        <c:tickLblPos val="nextTo"/>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 point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'20170'!$C$2395:$C$3024</c:f>
              <c:numCache>
                <c:formatCode>General</c:formatCode>
                <c:ptCount val="630"/>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1</c:v>
                </c:pt>
                <c:pt idx="21">
                  <c:v>0</c:v>
                </c:pt>
                <c:pt idx="22">
                  <c:v>0</c:v>
                </c:pt>
                <c:pt idx="23">
                  <c:v>0</c:v>
                </c:pt>
                <c:pt idx="24">
                  <c:v>0</c:v>
                </c:pt>
                <c:pt idx="25">
                  <c:v>1</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0</c:v>
                </c:pt>
                <c:pt idx="70">
                  <c:v>1</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0</c:v>
                </c:pt>
                <c:pt idx="147">
                  <c:v>0</c:v>
                </c:pt>
                <c:pt idx="148">
                  <c:v>0</c:v>
                </c:pt>
                <c:pt idx="149">
                  <c:v>0</c:v>
                </c:pt>
                <c:pt idx="150">
                  <c:v>1</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1</c:v>
                </c:pt>
                <c:pt idx="241">
                  <c:v>0</c:v>
                </c:pt>
                <c:pt idx="242">
                  <c:v>0</c:v>
                </c:pt>
                <c:pt idx="243">
                  <c:v>0</c:v>
                </c:pt>
                <c:pt idx="244">
                  <c:v>0</c:v>
                </c:pt>
                <c:pt idx="245">
                  <c:v>1</c:v>
                </c:pt>
                <c:pt idx="246">
                  <c:v>0</c:v>
                </c:pt>
                <c:pt idx="247">
                  <c:v>0</c:v>
                </c:pt>
                <c:pt idx="248">
                  <c:v>0</c:v>
                </c:pt>
                <c:pt idx="249">
                  <c:v>0</c:v>
                </c:pt>
                <c:pt idx="250">
                  <c:v>0</c:v>
                </c:pt>
                <c:pt idx="251">
                  <c:v>0</c:v>
                </c:pt>
                <c:pt idx="252">
                  <c:v>0</c:v>
                </c:pt>
                <c:pt idx="253">
                  <c:v>0</c:v>
                </c:pt>
                <c:pt idx="254">
                  <c:v>0</c:v>
                </c:pt>
                <c:pt idx="255">
                  <c:v>1</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1</c:v>
                </c:pt>
                <c:pt idx="271">
                  <c:v>0</c:v>
                </c:pt>
                <c:pt idx="272">
                  <c:v>0</c:v>
                </c:pt>
                <c:pt idx="273">
                  <c:v>0</c:v>
                </c:pt>
                <c:pt idx="274">
                  <c:v>0</c:v>
                </c:pt>
                <c:pt idx="275">
                  <c:v>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1</c:v>
                </c:pt>
                <c:pt idx="306">
                  <c:v>0</c:v>
                </c:pt>
                <c:pt idx="307">
                  <c:v>0</c:v>
                </c:pt>
                <c:pt idx="308">
                  <c:v>0</c:v>
                </c:pt>
                <c:pt idx="309">
                  <c:v>0</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1</c:v>
                </c:pt>
                <c:pt idx="326">
                  <c:v>0</c:v>
                </c:pt>
                <c:pt idx="327">
                  <c:v>0</c:v>
                </c:pt>
                <c:pt idx="328">
                  <c:v>0</c:v>
                </c:pt>
                <c:pt idx="329">
                  <c:v>0</c:v>
                </c:pt>
                <c:pt idx="330">
                  <c:v>0</c:v>
                </c:pt>
                <c:pt idx="331">
                  <c:v>0</c:v>
                </c:pt>
                <c:pt idx="332">
                  <c:v>0</c:v>
                </c:pt>
                <c:pt idx="333">
                  <c:v>0</c:v>
                </c:pt>
                <c:pt idx="334">
                  <c:v>0</c:v>
                </c:pt>
                <c:pt idx="335">
                  <c:v>1</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1</c:v>
                </c:pt>
                <c:pt idx="546">
                  <c:v>0</c:v>
                </c:pt>
                <c:pt idx="547">
                  <c:v>0</c:v>
                </c:pt>
                <c:pt idx="548">
                  <c:v>0</c:v>
                </c:pt>
                <c:pt idx="549">
                  <c:v>0</c:v>
                </c:pt>
                <c:pt idx="550">
                  <c:v>0</c:v>
                </c:pt>
                <c:pt idx="551">
                  <c:v>0</c:v>
                </c:pt>
                <c:pt idx="552">
                  <c:v>0</c:v>
                </c:pt>
                <c:pt idx="553">
                  <c:v>0</c:v>
                </c:pt>
                <c:pt idx="554">
                  <c:v>0</c:v>
                </c:pt>
                <c:pt idx="555">
                  <c:v>1</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numCache>
            </c:numRef>
          </c:val>
          <c:smooth val="0"/>
          <c:extLst>
            <c:ext xmlns:c16="http://schemas.microsoft.com/office/drawing/2014/chart" uri="{C3380CC4-5D6E-409C-BE32-E72D297353CC}">
              <c16:uniqueId val="{00000000-6E66-413B-BA8D-A78D964BCE80}"/>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2020/8/4</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22</a:t>
            </a:fld>
            <a:endParaRPr lang="ja-JP" altLang="en-US"/>
          </a:p>
        </p:txBody>
      </p:sp>
    </p:spTree>
    <p:extLst>
      <p:ext uri="{BB962C8B-B14F-4D97-AF65-F5344CB8AC3E}">
        <p14:creationId xmlns:p14="http://schemas.microsoft.com/office/powerpoint/2010/main" val="1130869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24</a:t>
            </a:fld>
            <a:endParaRPr lang="ja-JP" altLang="en-US"/>
          </a:p>
        </p:txBody>
      </p:sp>
    </p:spTree>
    <p:extLst>
      <p:ext uri="{BB962C8B-B14F-4D97-AF65-F5344CB8AC3E}">
        <p14:creationId xmlns:p14="http://schemas.microsoft.com/office/powerpoint/2010/main" val="404458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25</a:t>
            </a:fld>
            <a:endParaRPr lang="ja-JP" altLang="en-US"/>
          </a:p>
        </p:txBody>
      </p:sp>
    </p:spTree>
    <p:extLst>
      <p:ext uri="{BB962C8B-B14F-4D97-AF65-F5344CB8AC3E}">
        <p14:creationId xmlns:p14="http://schemas.microsoft.com/office/powerpoint/2010/main" val="241622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あまり良い方法が思いつかなかったので持ち越し</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64419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a:t>
            </a:fld>
            <a:endParaRPr lang="ja-JP" altLang="en-US"/>
          </a:p>
        </p:txBody>
      </p:sp>
    </p:spTree>
    <p:extLst>
      <p:ext uri="{BB962C8B-B14F-4D97-AF65-F5344CB8AC3E}">
        <p14:creationId xmlns:p14="http://schemas.microsoft.com/office/powerpoint/2010/main" val="37424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5</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動機として</a:t>
            </a:r>
            <a:r>
              <a:rPr kumimoji="1" lang="en-US" altLang="ja-JP" dirty="0" smtClean="0"/>
              <a:t>2</a:t>
            </a:r>
            <a:r>
              <a:rPr kumimoji="1" lang="ja-JP" altLang="en-US" dirty="0" smtClean="0"/>
              <a:t>点</a:t>
            </a:r>
            <a:endParaRPr kumimoji="1" lang="en-US" altLang="ja-JP" dirty="0" smtClean="0"/>
          </a:p>
          <a:p>
            <a:r>
              <a:rPr kumimoji="1" lang="en-US" altLang="ja-JP" dirty="0" smtClean="0"/>
              <a:t>1</a:t>
            </a:r>
            <a:r>
              <a:rPr kumimoji="1" lang="ja-JP" altLang="en-US" dirty="0" smtClean="0"/>
              <a:t>点目はコミュニティ抽出法としての</a:t>
            </a:r>
            <a:r>
              <a:rPr kumimoji="1" lang="en-US" altLang="ja-JP" dirty="0" smtClean="0"/>
              <a:t>Louvain</a:t>
            </a:r>
            <a:r>
              <a:rPr kumimoji="1" lang="ja-JP" altLang="en-US" dirty="0" smtClean="0"/>
              <a:t>法の限界→コミュニティ推定に動的グラフ推移を使用</a:t>
            </a:r>
            <a:endParaRPr kumimoji="1" lang="en-US" altLang="ja-JP" dirty="0" smtClean="0"/>
          </a:p>
          <a:p>
            <a:r>
              <a:rPr kumimoji="1" lang="en-US" altLang="ja-JP" dirty="0" smtClean="0"/>
              <a:t>2</a:t>
            </a:r>
            <a:r>
              <a:rPr kumimoji="1" lang="ja-JP" altLang="en-US" dirty="0" smtClean="0"/>
              <a:t>点目はコミュニティ変化点検知をする際にコミュニティ推定後のメンバのみから変化点を検知することが</a:t>
            </a:r>
            <a:r>
              <a:rPr kumimoji="1" lang="en-US" altLang="ja-JP" dirty="0" smtClean="0"/>
              <a:t>1</a:t>
            </a:r>
            <a:r>
              <a:rPr kumimoji="1" lang="ja-JP" altLang="en-US" dirty="0" smtClean="0"/>
              <a:t>点目の理由により限界にあるため，インタラクショングラフから変化点を検知した方が良いと考えたため</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9</a:t>
            </a:fld>
            <a:endParaRPr lang="ja-JP" altLang="en-US"/>
          </a:p>
        </p:txBody>
      </p:sp>
    </p:spTree>
    <p:extLst>
      <p:ext uri="{BB962C8B-B14F-4D97-AF65-F5344CB8AC3E}">
        <p14:creationId xmlns:p14="http://schemas.microsoft.com/office/powerpoint/2010/main" val="331697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14</a:t>
            </a:fld>
            <a:endParaRPr lang="ja-JP" altLang="en-US"/>
          </a:p>
        </p:txBody>
      </p:sp>
    </p:spTree>
    <p:extLst>
      <p:ext uri="{BB962C8B-B14F-4D97-AF65-F5344CB8AC3E}">
        <p14:creationId xmlns:p14="http://schemas.microsoft.com/office/powerpoint/2010/main" val="122761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20</a:t>
            </a:fld>
            <a:endParaRPr lang="ja-JP" altLang="en-US"/>
          </a:p>
        </p:txBody>
      </p:sp>
    </p:spTree>
    <p:extLst>
      <p:ext uri="{BB962C8B-B14F-4D97-AF65-F5344CB8AC3E}">
        <p14:creationId xmlns:p14="http://schemas.microsoft.com/office/powerpoint/2010/main" val="97000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21</a:t>
            </a:fld>
            <a:endParaRPr lang="ja-JP" altLang="en-US"/>
          </a:p>
        </p:txBody>
      </p:sp>
    </p:spTree>
    <p:extLst>
      <p:ext uri="{BB962C8B-B14F-4D97-AF65-F5344CB8AC3E}">
        <p14:creationId xmlns:p14="http://schemas.microsoft.com/office/powerpoint/2010/main" val="3516604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jpg"/><Relationship Id="rId7"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hyperlink" Target="https://library.naist.jp/mylimedio/dllimedio/showpdf2.cgi/DLPDFR012648_P1-48" TargetMode="External"/><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11" Type="http://schemas.openxmlformats.org/officeDocument/2006/relationships/image" Target="../media/image36.png"/><Relationship Id="rId5" Type="http://schemas.openxmlformats.org/officeDocument/2006/relationships/slideLayout" Target="../slideLayouts/slideLayout3.xml"/><Relationship Id="rId10" Type="http://schemas.openxmlformats.org/officeDocument/2006/relationships/image" Target="../media/image31.png"/><Relationship Id="rId4" Type="http://schemas.openxmlformats.org/officeDocument/2006/relationships/video" Target="../media/media4.mp4"/><Relationship Id="rId9" Type="http://schemas.openxmlformats.org/officeDocument/2006/relationships/hyperlink" Target="https://www.researchgate.net/profile/Pascal_Held/publication/297570864_Dynamic_Clustering_in_Social_Networks_using_Louvain_and_Infomap_Method/links/56dfef8c08aec4b3333c2a12.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2.jpg"/><Relationship Id="rId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37.jpg"/><Relationship Id="rId1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91.png"/><Relationship Id="rId10" Type="http://schemas.openxmlformats.org/officeDocument/2006/relationships/image" Target="../media/image55.png"/><Relationship Id="rId4" Type="http://schemas.openxmlformats.org/officeDocument/2006/relationships/image" Target="../media/image380.png"/><Relationship Id="rId9"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2.jp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Graph</a:t>
            </a:r>
            <a:r>
              <a:rPr lang="ja-JP" altLang="en-US" dirty="0"/>
              <a:t> </a:t>
            </a:r>
            <a:r>
              <a:rPr lang="en-US" altLang="ja-JP" dirty="0" smtClean="0"/>
              <a:t>Transition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DBSCAN</a:t>
            </a:r>
            <a:r>
              <a:rPr lang="ja-JP" altLang="en-US" dirty="0"/>
              <a:t> </a:t>
            </a:r>
            <a:r>
              <a:rPr lang="en-US" altLang="ja-JP" sz="2000" dirty="0"/>
              <a:t> (Density-based spatial clustering of applications with noise ) </a:t>
            </a:r>
            <a:endParaRPr kumimoji="1" lang="ja-JP" altLang="en-US" dirty="0"/>
          </a:p>
        </p:txBody>
      </p:sp>
      <p:sp>
        <p:nvSpPr>
          <p:cNvPr id="3" name="コンテンツ プレースホルダー 2"/>
          <p:cNvSpPr>
            <a:spLocks noGrp="1"/>
          </p:cNvSpPr>
          <p:nvPr>
            <p:ph idx="1"/>
          </p:nvPr>
        </p:nvSpPr>
        <p:spPr>
          <a:xfrm>
            <a:off x="865682" y="1600201"/>
            <a:ext cx="7821117" cy="2572965"/>
          </a:xfrm>
        </p:spPr>
        <p:txBody>
          <a:bodyPr/>
          <a:lstStyle/>
          <a:p>
            <a:pPr marL="342900" indent="-342900">
              <a:buFont typeface="Wingdings" panose="05000000000000000000" pitchFamily="2" charset="2"/>
              <a:buChar char="u"/>
            </a:pPr>
            <a:r>
              <a:rPr lang="ja-JP" altLang="en-US" sz="2000" dirty="0"/>
              <a:t>密度ベースのクラスタリング</a:t>
            </a:r>
            <a:endParaRPr lang="en-US" altLang="ja-JP" sz="2000" dirty="0"/>
          </a:p>
          <a:p>
            <a:pPr marL="342900" indent="-342900">
              <a:lnSpc>
                <a:spcPct val="150000"/>
              </a:lnSpc>
              <a:buFont typeface="Wingdings" panose="05000000000000000000" pitchFamily="2" charset="2"/>
              <a:buChar char="u"/>
            </a:pPr>
            <a:r>
              <a:rPr lang="ja-JP" altLang="en-US" sz="2000" dirty="0"/>
              <a:t>利点</a:t>
            </a:r>
            <a:endParaRPr lang="en-US" altLang="ja-JP" sz="2000" dirty="0"/>
          </a:p>
          <a:p>
            <a:pPr marL="342900" indent="-342900">
              <a:lnSpc>
                <a:spcPct val="150000"/>
              </a:lnSpc>
              <a:buFont typeface="Arial" panose="020B0604020202020204" pitchFamily="34" charset="0"/>
              <a:buChar char="•"/>
            </a:pPr>
            <a:r>
              <a:rPr lang="ja-JP" altLang="en-US" sz="2000" dirty="0"/>
              <a:t>クラスタ数を指定する必要がない</a:t>
            </a:r>
            <a:endParaRPr lang="en-US" altLang="ja-JP" sz="2000" dirty="0"/>
          </a:p>
          <a:p>
            <a:pPr marL="342900" indent="-342900">
              <a:lnSpc>
                <a:spcPct val="150000"/>
              </a:lnSpc>
              <a:buFont typeface="Arial" panose="020B0604020202020204" pitchFamily="34" charset="0"/>
              <a:buChar char="•"/>
            </a:pPr>
            <a:r>
              <a:rPr lang="ja-JP" altLang="en-US" sz="2000" dirty="0"/>
              <a:t>ノイズに対してロバスト</a:t>
            </a:r>
            <a:endParaRPr lang="en-US" altLang="ja-JP" sz="2000" dirty="0"/>
          </a:p>
          <a:p>
            <a:pPr marL="342900" indent="-342900">
              <a:lnSpc>
                <a:spcPct val="150000"/>
              </a:lnSpc>
              <a:buFont typeface="Arial" panose="020B0604020202020204" pitchFamily="34" charset="0"/>
              <a:buChar char="•"/>
            </a:pPr>
            <a:r>
              <a:rPr lang="ja-JP" altLang="en-US" sz="2000" dirty="0"/>
              <a:t>下の図のような入り組んだクラスタリングにも対応できる</a:t>
            </a:r>
            <a:endParaRPr lang="en-US" altLang="ja-JP" sz="20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pic>
        <p:nvPicPr>
          <p:cNvPr id="5" name="コンテンツ プレースホルダ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103" y="4509214"/>
            <a:ext cx="2548808" cy="1847136"/>
          </a:xfrm>
          <a:prstGeom prst="rect">
            <a:avLst/>
          </a:prstGeom>
        </p:spPr>
      </p:pic>
    </p:spTree>
    <p:extLst>
      <p:ext uri="{BB962C8B-B14F-4D97-AF65-F5344CB8AC3E}">
        <p14:creationId xmlns:p14="http://schemas.microsoft.com/office/powerpoint/2010/main" val="4398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DBSCAN</a:t>
            </a:r>
            <a:r>
              <a:rPr lang="ja-JP" altLang="en-US" dirty="0"/>
              <a:t>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1"/>
                <a:ext cx="7821117" cy="1566414"/>
              </a:xfrm>
            </p:spPr>
            <p:txBody>
              <a:bodyPr/>
              <a:lstStyle/>
              <a:p>
                <a:r>
                  <a:rPr kumimoji="1" lang="ja-JP" altLang="en-US" dirty="0" smtClean="0"/>
                  <a:t>アルゴリズムの概要</a:t>
                </a:r>
                <a:endParaRPr kumimoji="1" lang="en-US" altLang="ja-JP" dirty="0" smtClean="0"/>
              </a:p>
              <a:p>
                <a:pPr lvl="1"/>
                <a:r>
                  <a:rPr lang="ja-JP" altLang="en-US" sz="2000" dirty="0" smtClean="0"/>
                  <a:t>コア </a:t>
                </a:r>
                <a:r>
                  <a:rPr lang="en-US" altLang="ja-JP" sz="2000" dirty="0" smtClean="0"/>
                  <a:t>(</a:t>
                </a:r>
                <a14:m>
                  <m:oMath xmlns:m="http://schemas.openxmlformats.org/officeDocument/2006/math">
                    <m:r>
                      <a:rPr lang="ja-JP" altLang="en-US" sz="2000" i="1">
                        <a:latin typeface="Cambria Math" panose="02040503050406030204" pitchFamily="18" charset="0"/>
                      </a:rPr>
                      <m:t>𝜀</m:t>
                    </m:r>
                  </m:oMath>
                </a14:m>
                <a:r>
                  <a:rPr lang="ja-JP" altLang="en-US" sz="2000" dirty="0" smtClean="0"/>
                  <a:t>近傍内に</a:t>
                </a:r>
                <a14:m>
                  <m:oMath xmlns:m="http://schemas.openxmlformats.org/officeDocument/2006/math">
                    <m:r>
                      <a:rPr lang="en-US" altLang="ja-JP" sz="2000" b="0" i="1" smtClean="0">
                        <a:latin typeface="Cambria Math" panose="02040503050406030204" pitchFamily="18" charset="0"/>
                      </a:rPr>
                      <m:t>𝑚𝑖𝑛𝑃𝑡𝑠</m:t>
                    </m:r>
                  </m:oMath>
                </a14:m>
                <a:r>
                  <a:rPr lang="ja-JP" altLang="en-US" sz="2000" dirty="0" smtClean="0"/>
                  <a:t>個以上点がある</a:t>
                </a:r>
                <a:r>
                  <a:rPr lang="en-US" altLang="ja-JP" sz="2000" dirty="0" smtClean="0"/>
                  <a:t>)</a:t>
                </a:r>
                <a:r>
                  <a:rPr lang="ja-JP" altLang="en-US" sz="2000" dirty="0"/>
                  <a:t>点</a:t>
                </a:r>
                <a:r>
                  <a:rPr lang="ja-JP" altLang="en-US" sz="2000" dirty="0" smtClean="0"/>
                  <a:t>を探索</a:t>
                </a:r>
                <a:endParaRPr lang="en-US" altLang="ja-JP" sz="2000" dirty="0" smtClean="0"/>
              </a:p>
              <a:p>
                <a:pPr lvl="1"/>
                <a:r>
                  <a:rPr kumimoji="1" lang="ja-JP" altLang="en-US" sz="2000" dirty="0" smtClean="0"/>
                  <a:t>コア点の</a:t>
                </a:r>
                <a14:m>
                  <m:oMath xmlns:m="http://schemas.openxmlformats.org/officeDocument/2006/math">
                    <m:r>
                      <a:rPr kumimoji="1" lang="ja-JP" altLang="en-US" sz="2000" i="1" smtClean="0">
                        <a:latin typeface="Cambria Math" panose="02040503050406030204" pitchFamily="18" charset="0"/>
                      </a:rPr>
                      <m:t>𝜀</m:t>
                    </m:r>
                  </m:oMath>
                </a14:m>
                <a:r>
                  <a:rPr kumimoji="1" lang="ja-JP" altLang="en-US" sz="2000" dirty="0" smtClean="0"/>
                  <a:t>近傍を探索し再帰的にクラスタを拡大</a:t>
                </a:r>
                <a:endParaRPr kumimoji="1" lang="en-US" altLang="ja-JP" sz="2000" dirty="0" smtClean="0"/>
              </a:p>
              <a:p>
                <a:pPr lvl="1"/>
                <a:r>
                  <a:rPr lang="ja-JP" altLang="en-US" sz="2000" dirty="0" smtClean="0"/>
                  <a:t>コア点でないかつコア点から到達可能でなければノイズ</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1"/>
                <a:ext cx="7821117" cy="1566414"/>
              </a:xfrm>
              <a:blipFill>
                <a:blip r:embed="rId2"/>
                <a:stretch>
                  <a:fillRect l="-1013" t="-4688" b="-546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12</a:t>
            </a:fld>
            <a:endParaRPr kumimoji="1" lang="ja-JP" altLang="en-US"/>
          </a:p>
        </p:txBody>
      </p:sp>
      <p:grpSp>
        <p:nvGrpSpPr>
          <p:cNvPr id="9" name="グループ化 8"/>
          <p:cNvGrpSpPr/>
          <p:nvPr/>
        </p:nvGrpSpPr>
        <p:grpSpPr>
          <a:xfrm>
            <a:off x="2367211" y="4329736"/>
            <a:ext cx="1312939" cy="1312939"/>
            <a:chOff x="1935804" y="2417323"/>
            <a:chExt cx="914400" cy="914400"/>
          </a:xfrm>
        </p:grpSpPr>
        <p:sp>
          <p:nvSpPr>
            <p:cNvPr id="6" name="楕円 5"/>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2853446" y="4169042"/>
            <a:ext cx="1312939" cy="1312939"/>
            <a:chOff x="1935804" y="2417323"/>
            <a:chExt cx="914400" cy="914400"/>
          </a:xfrm>
        </p:grpSpPr>
        <p:sp>
          <p:nvSpPr>
            <p:cNvPr id="11" name="楕円 10"/>
            <p:cNvSpPr/>
            <p:nvPr/>
          </p:nvSpPr>
          <p:spPr>
            <a:xfrm>
              <a:off x="1935804" y="2417323"/>
              <a:ext cx="914400" cy="914400"/>
            </a:xfrm>
            <a:prstGeom prst="ellipse">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315182" y="2801565"/>
              <a:ext cx="145915" cy="145915"/>
            </a:xfrm>
            <a:prstGeom prst="ellipse">
              <a:avLst/>
            </a:prstGeom>
            <a:solidFill>
              <a:srgbClr val="FF0000"/>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3371759" y="4268077"/>
            <a:ext cx="1312939" cy="1312939"/>
            <a:chOff x="1935804" y="2417323"/>
            <a:chExt cx="914400" cy="914400"/>
          </a:xfrm>
        </p:grpSpPr>
        <p:sp>
          <p:nvSpPr>
            <p:cNvPr id="14" name="楕円 13"/>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3721697" y="3843803"/>
            <a:ext cx="1312939" cy="1312939"/>
            <a:chOff x="1935804" y="2417323"/>
            <a:chExt cx="914400" cy="914400"/>
          </a:xfrm>
        </p:grpSpPr>
        <p:sp>
          <p:nvSpPr>
            <p:cNvPr id="17" name="楕円 16"/>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0" name="直線矢印コネクタ 19"/>
          <p:cNvCxnSpPr>
            <a:stCxn id="12" idx="6"/>
            <a:endCxn id="15" idx="2"/>
          </p:cNvCxnSpPr>
          <p:nvPr/>
        </p:nvCxnSpPr>
        <p:spPr>
          <a:xfrm>
            <a:off x="3607687" y="4825511"/>
            <a:ext cx="308801" cy="99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7"/>
            <a:endCxn id="18" idx="2"/>
          </p:cNvCxnSpPr>
          <p:nvPr/>
        </p:nvCxnSpPr>
        <p:spPr>
          <a:xfrm flipV="1">
            <a:off x="4095318" y="4500272"/>
            <a:ext cx="171108" cy="35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2" idx="2"/>
            <a:endCxn id="8" idx="7"/>
          </p:cNvCxnSpPr>
          <p:nvPr/>
        </p:nvCxnSpPr>
        <p:spPr>
          <a:xfrm flipH="1">
            <a:off x="3090770" y="4825511"/>
            <a:ext cx="307405" cy="8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グループ化 29"/>
          <p:cNvGrpSpPr/>
          <p:nvPr/>
        </p:nvGrpSpPr>
        <p:grpSpPr>
          <a:xfrm>
            <a:off x="4740612" y="4402693"/>
            <a:ext cx="1312939" cy="1312939"/>
            <a:chOff x="1935804" y="2417323"/>
            <a:chExt cx="914400" cy="914400"/>
          </a:xfrm>
        </p:grpSpPr>
        <p:sp>
          <p:nvSpPr>
            <p:cNvPr id="31" name="楕円 30"/>
            <p:cNvSpPr/>
            <p:nvPr/>
          </p:nvSpPr>
          <p:spPr>
            <a:xfrm>
              <a:off x="1935804" y="2417323"/>
              <a:ext cx="914400" cy="914400"/>
            </a:xfrm>
            <a:prstGeom prst="ellipse">
              <a:avLst/>
            </a:prstGeom>
            <a:noFill/>
            <a:ln w="190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2315182" y="2801565"/>
              <a:ext cx="145915" cy="14591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p:cNvSpPr txBox="1"/>
          <p:nvPr/>
        </p:nvSpPr>
        <p:spPr>
          <a:xfrm>
            <a:off x="5655013" y="4932850"/>
            <a:ext cx="872247" cy="400110"/>
          </a:xfrm>
          <a:prstGeom prst="rect">
            <a:avLst/>
          </a:prstGeom>
          <a:noFill/>
        </p:spPr>
        <p:txBody>
          <a:bodyPr wrap="square" rtlCol="0">
            <a:spAutoFit/>
          </a:bodyPr>
          <a:lstStyle/>
          <a:p>
            <a:r>
              <a:rPr kumimoji="1" lang="ja-JP" altLang="en-US" sz="2000" dirty="0" smtClean="0"/>
              <a:t>ノイズ</a:t>
            </a:r>
            <a:endParaRPr kumimoji="1" lang="ja-JP" altLang="en-US" sz="2000" dirty="0"/>
          </a:p>
        </p:txBody>
      </p:sp>
      <p:grpSp>
        <p:nvGrpSpPr>
          <p:cNvPr id="34" name="グループ化 33"/>
          <p:cNvGrpSpPr/>
          <p:nvPr/>
        </p:nvGrpSpPr>
        <p:grpSpPr>
          <a:xfrm>
            <a:off x="3025478" y="4605593"/>
            <a:ext cx="1312939" cy="1312939"/>
            <a:chOff x="1935804" y="2417323"/>
            <a:chExt cx="914400" cy="914400"/>
          </a:xfrm>
        </p:grpSpPr>
        <p:sp>
          <p:nvSpPr>
            <p:cNvPr id="35" name="楕円 34"/>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37" name="直線矢印コネクタ 36"/>
          <p:cNvCxnSpPr>
            <a:stCxn id="12" idx="4"/>
            <a:endCxn id="36" idx="1"/>
          </p:cNvCxnSpPr>
          <p:nvPr/>
        </p:nvCxnSpPr>
        <p:spPr>
          <a:xfrm>
            <a:off x="3502931" y="4930267"/>
            <a:ext cx="97958" cy="257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2935635" y="3732778"/>
            <a:ext cx="872247" cy="400110"/>
          </a:xfrm>
          <a:prstGeom prst="rect">
            <a:avLst/>
          </a:prstGeom>
          <a:noFill/>
        </p:spPr>
        <p:txBody>
          <a:bodyPr wrap="square" rtlCol="0">
            <a:spAutoFit/>
          </a:bodyPr>
          <a:lstStyle/>
          <a:p>
            <a:r>
              <a:rPr kumimoji="1" lang="ja-JP" altLang="en-US" sz="2000" dirty="0" smtClean="0"/>
              <a:t>コア点</a:t>
            </a:r>
            <a:endParaRPr kumimoji="1" lang="ja-JP" altLang="en-US" sz="2000" dirty="0"/>
          </a:p>
        </p:txBody>
      </p:sp>
    </p:spTree>
    <p:extLst>
      <p:ext uri="{BB962C8B-B14F-4D97-AF65-F5344CB8AC3E}">
        <p14:creationId xmlns:p14="http://schemas.microsoft.com/office/powerpoint/2010/main" val="291237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コミュニティ定義</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a:lnSpc>
                    <a:spcPct val="150000"/>
                  </a:lnSpc>
                </a:pPr>
                <a:r>
                  <a:rPr lang="ja-JP" altLang="en-US" dirty="0" smtClean="0"/>
                  <a:t>距離の時間平均をもとにノード間の密度を定義</a:t>
                </a:r>
                <a:endParaRPr lang="en-US" altLang="ja-JP" dirty="0" smtClean="0"/>
              </a:p>
              <a:p>
                <a:pPr>
                  <a:lnSpc>
                    <a:spcPct val="150000"/>
                  </a:lnSpc>
                </a:pPr>
                <a14:m>
                  <m:oMath xmlns:m="http://schemas.openxmlformats.org/officeDocument/2006/math">
                    <m:r>
                      <a:rPr kumimoji="1" lang="ja-JP" altLang="en-US" i="1" smtClean="0">
                        <a:latin typeface="Cambria Math" panose="02040503050406030204" pitchFamily="18" charset="0"/>
                      </a:rPr>
                      <m:t>𝜀</m:t>
                    </m:r>
                  </m:oMath>
                </a14:m>
                <a:r>
                  <a:rPr kumimoji="1" lang="ja-JP" altLang="en-US" dirty="0" smtClean="0"/>
                  <a:t>近傍を</a:t>
                </a:r>
                <a:r>
                  <a:rPr kumimoji="1" lang="en-US" altLang="ja-JP" dirty="0" smtClean="0"/>
                  <a:t>10 m</a:t>
                </a:r>
                <a:r>
                  <a:rPr kumimoji="1" lang="ja-JP" altLang="en-US" dirty="0" smtClean="0"/>
                  <a:t>とする</a:t>
                </a:r>
                <a:endParaRPr kumimoji="1" lang="en-US" altLang="ja-JP" dirty="0" smtClean="0"/>
              </a:p>
              <a:p>
                <a:pPr>
                  <a:lnSpc>
                    <a:spcPct val="150000"/>
                  </a:lnSpc>
                </a:pPr>
                <a14:m>
                  <m:oMath xmlns:m="http://schemas.openxmlformats.org/officeDocument/2006/math">
                    <m:r>
                      <a:rPr kumimoji="1" lang="en-US" altLang="ja-JP" b="0" i="1" smtClean="0">
                        <a:latin typeface="Cambria Math" panose="02040503050406030204" pitchFamily="18" charset="0"/>
                      </a:rPr>
                      <m:t>𝑚𝑖𝑛𝑃𝑡𝑠</m:t>
                    </m:r>
                  </m:oMath>
                </a14:m>
                <a:r>
                  <a:rPr kumimoji="1" lang="ja-JP" altLang="en-US" dirty="0" smtClean="0"/>
                  <a:t>を</a:t>
                </a:r>
                <a:r>
                  <a:rPr lang="en-US" altLang="ja-JP" dirty="0"/>
                  <a:t>2</a:t>
                </a:r>
                <a:r>
                  <a:rPr kumimoji="1" lang="ja-JP" altLang="en-US" dirty="0" smtClean="0"/>
                  <a:t>頭とする </a:t>
                </a:r>
                <a:r>
                  <a:rPr kumimoji="1" lang="en-US" altLang="ja-JP" dirty="0" smtClean="0"/>
                  <a:t>(</a:t>
                </a:r>
                <a14:m>
                  <m:oMath xmlns:m="http://schemas.openxmlformats.org/officeDocument/2006/math">
                    <m:r>
                      <a:rPr lang="ja-JP" altLang="en-US" i="1">
                        <a:latin typeface="Cambria Math" panose="02040503050406030204" pitchFamily="18" charset="0"/>
                      </a:rPr>
                      <m:t>𝜀</m:t>
                    </m:r>
                  </m:oMath>
                </a14:m>
                <a:r>
                  <a:rPr lang="ja-JP" altLang="en-US" dirty="0" smtClean="0"/>
                  <a:t>近傍内に</a:t>
                </a:r>
                <a:r>
                  <a:rPr lang="en-US" altLang="ja-JP" dirty="0" smtClean="0"/>
                  <a:t>2</a:t>
                </a:r>
                <a:r>
                  <a:rPr lang="ja-JP" altLang="en-US" dirty="0" smtClean="0"/>
                  <a:t>頭以上いればクラスタ</a:t>
                </a:r>
                <a:r>
                  <a:rPr lang="en-US" altLang="ja-JP" dirty="0" smtClean="0"/>
                  <a:t>)</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sp>
        <p:nvSpPr>
          <p:cNvPr id="5" name="楕円 4"/>
          <p:cNvSpPr/>
          <p:nvPr/>
        </p:nvSpPr>
        <p:spPr>
          <a:xfrm>
            <a:off x="3600103" y="429472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9" y="4981010"/>
            <a:ext cx="746929" cy="45622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689333" y="4757528"/>
                <a:ext cx="82586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10</m:t>
                    </m:r>
                  </m:oMath>
                </a14:m>
                <a:r>
                  <a:rPr lang="en-US" altLang="ja-JP" dirty="0" smtClean="0"/>
                  <a:t> [m]</a:t>
                </a:r>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689333" y="4757528"/>
                <a:ext cx="825867" cy="369332"/>
              </a:xfrm>
              <a:prstGeom prst="rect">
                <a:avLst/>
              </a:prstGeom>
              <a:blipFill>
                <a:blip r:embed="rId4"/>
                <a:stretch>
                  <a:fillRect t="-8197" r="-7353" b="-24590"/>
                </a:stretch>
              </a:blipFill>
            </p:spPr>
            <p:txBody>
              <a:bodyPr/>
              <a:lstStyle/>
              <a:p>
                <a:r>
                  <a:rPr lang="ja-JP" altLang="en-US">
                    <a:noFill/>
                  </a:rPr>
                  <a:t> </a:t>
                </a:r>
              </a:p>
            </p:txBody>
          </p:sp>
        </mc:Fallback>
      </mc:AlternateContent>
      <p:cxnSp>
        <p:nvCxnSpPr>
          <p:cNvPr id="8" name="直線矢印コネクタ 7"/>
          <p:cNvCxnSpPr>
            <a:endCxn id="5" idx="7"/>
          </p:cNvCxnSpPr>
          <p:nvPr/>
        </p:nvCxnSpPr>
        <p:spPr>
          <a:xfrm flipV="1">
            <a:off x="4465533" y="4562546"/>
            <a:ext cx="695548" cy="5950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rot="19665739">
            <a:off x="4530993" y="4344431"/>
            <a:ext cx="1006499" cy="267823"/>
          </a:xfrm>
          <a:custGeom>
            <a:avLst/>
            <a:gdLst>
              <a:gd name="connsiteX0" fmla="*/ 82371 w 1076786"/>
              <a:gd name="connsiteY0" fmla="*/ 564205 h 564205"/>
              <a:gd name="connsiteX1" fmla="*/ 82371 w 1076786"/>
              <a:gd name="connsiteY1" fmla="*/ 77822 h 564205"/>
              <a:gd name="connsiteX2" fmla="*/ 938405 w 1076786"/>
              <a:gd name="connsiteY2" fmla="*/ 457200 h 564205"/>
              <a:gd name="connsiteX3" fmla="*/ 1064865 w 1076786"/>
              <a:gd name="connsiteY3" fmla="*/ 0 h 564205"/>
            </a:gdLst>
            <a:ahLst/>
            <a:cxnLst>
              <a:cxn ang="0">
                <a:pos x="connsiteX0" y="connsiteY0"/>
              </a:cxn>
              <a:cxn ang="0">
                <a:pos x="connsiteX1" y="connsiteY1"/>
              </a:cxn>
              <a:cxn ang="0">
                <a:pos x="connsiteX2" y="connsiteY2"/>
              </a:cxn>
              <a:cxn ang="0">
                <a:pos x="connsiteX3" y="connsiteY3"/>
              </a:cxn>
            </a:cxnLst>
            <a:rect l="l" t="t" r="r" b="b"/>
            <a:pathLst>
              <a:path w="1076786" h="564205">
                <a:moveTo>
                  <a:pt x="82371" y="564205"/>
                </a:moveTo>
                <a:cubicBezTo>
                  <a:pt x="11035" y="329930"/>
                  <a:pt x="-60301" y="95656"/>
                  <a:pt x="82371" y="77822"/>
                </a:cubicBezTo>
                <a:cubicBezTo>
                  <a:pt x="225043" y="59988"/>
                  <a:pt x="774656" y="470170"/>
                  <a:pt x="938405" y="457200"/>
                </a:cubicBezTo>
                <a:cubicBezTo>
                  <a:pt x="1102154" y="444230"/>
                  <a:pt x="1083509" y="222115"/>
                  <a:pt x="106486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正方形/長方形 10"/>
          <p:cNvSpPr/>
          <p:nvPr/>
        </p:nvSpPr>
        <p:spPr>
          <a:xfrm>
            <a:off x="4813307" y="3791009"/>
            <a:ext cx="1107996" cy="369332"/>
          </a:xfrm>
          <a:prstGeom prst="rect">
            <a:avLst/>
          </a:prstGeom>
        </p:spPr>
        <p:txBody>
          <a:bodyPr wrap="none">
            <a:spAutoFit/>
          </a:bodyPr>
          <a:lstStyle/>
          <a:p>
            <a:r>
              <a:rPr lang="ja-JP" altLang="en-US" dirty="0" smtClean="0"/>
              <a:t>時間</a:t>
            </a:r>
            <a:r>
              <a:rPr lang="ja-JP" altLang="en-US" dirty="0"/>
              <a:t>平均</a:t>
            </a:r>
          </a:p>
        </p:txBody>
      </p:sp>
    </p:spTree>
    <p:extLst>
      <p:ext uri="{BB962C8B-B14F-4D97-AF65-F5344CB8AC3E}">
        <p14:creationId xmlns:p14="http://schemas.microsoft.com/office/powerpoint/2010/main" val="11801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Louvain</a:t>
            </a:r>
            <a:r>
              <a:rPr kumimoji="1" lang="ja-JP" altLang="en-US" dirty="0" smtClean="0"/>
              <a:t>法との比較結果</a:t>
            </a:r>
            <a:endParaRPr kumimoji="1" lang="ja-JP" altLang="en-US" dirty="0"/>
          </a:p>
        </p:txBody>
      </p:sp>
      <p:pic>
        <p:nvPicPr>
          <p:cNvPr id="5" name="145200-1453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816475" y="1600390"/>
            <a:ext cx="4823636" cy="4243192"/>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p:pic>
        <p:nvPicPr>
          <p:cNvPr id="6" name="145200-1453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600389"/>
            <a:ext cx="4816475" cy="4237037"/>
          </a:xfrm>
          <a:prstGeom prst="rect">
            <a:avLst/>
          </a:prstGeom>
        </p:spPr>
      </p:pic>
      <p:sp>
        <p:nvSpPr>
          <p:cNvPr id="7" name="テキスト ボックス 6"/>
          <p:cNvSpPr txBox="1"/>
          <p:nvPr/>
        </p:nvSpPr>
        <p:spPr>
          <a:xfrm>
            <a:off x="1206230" y="5915247"/>
            <a:ext cx="2451370" cy="707886"/>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r>
              <a:rPr lang="ja-JP" altLang="en-US" sz="2000" dirty="0" smtClean="0"/>
              <a:t>を用いたグラフクラスタリング</a:t>
            </a:r>
            <a:endParaRPr kumimoji="1" lang="ja-JP" altLang="en-US" sz="2000" dirty="0"/>
          </a:p>
        </p:txBody>
      </p:sp>
      <p:sp>
        <p:nvSpPr>
          <p:cNvPr id="8" name="テキスト ボックス 7"/>
          <p:cNvSpPr txBox="1"/>
          <p:nvPr/>
        </p:nvSpPr>
        <p:spPr>
          <a:xfrm>
            <a:off x="6002608" y="5956240"/>
            <a:ext cx="2451370" cy="400110"/>
          </a:xfrm>
          <a:prstGeom prst="rect">
            <a:avLst/>
          </a:prstGeom>
          <a:noFill/>
        </p:spPr>
        <p:txBody>
          <a:bodyPr wrap="square" rtlCol="0">
            <a:spAutoFit/>
          </a:bodyPr>
          <a:lstStyle/>
          <a:p>
            <a:pPr algn="ctr"/>
            <a:r>
              <a:rPr kumimoji="1" lang="en-US" altLang="ja-JP" sz="2000" dirty="0" smtClean="0"/>
              <a:t>DBSCAN</a:t>
            </a:r>
            <a:endParaRPr kumimoji="1" lang="ja-JP" altLang="en-US" sz="2000" dirty="0"/>
          </a:p>
        </p:txBody>
      </p:sp>
    </p:spTree>
    <p:extLst>
      <p:ext uri="{BB962C8B-B14F-4D97-AF65-F5344CB8AC3E}">
        <p14:creationId xmlns:p14="http://schemas.microsoft.com/office/powerpoint/2010/main" val="309017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cxnSp>
        <p:nvCxnSpPr>
          <p:cNvPr id="8" name="直線コネクタ 7"/>
          <p:cNvCxnSpPr/>
          <p:nvPr/>
        </p:nvCxnSpPr>
        <p:spPr>
          <a:xfrm>
            <a:off x="933450" y="1973580"/>
            <a:ext cx="7059930" cy="0"/>
          </a:xfrm>
          <a:prstGeom prst="line">
            <a:avLst/>
          </a:prstGeom>
        </p:spPr>
        <p:style>
          <a:lnRef idx="2">
            <a:schemeClr val="dk1"/>
          </a:lnRef>
          <a:fillRef idx="0">
            <a:schemeClr val="dk1"/>
          </a:fillRef>
          <a:effectRef idx="1">
            <a:schemeClr val="dk1"/>
          </a:effectRef>
          <a:fontRef idx="minor">
            <a:schemeClr val="tx1"/>
          </a:fontRef>
        </p:style>
      </p:cxnSp>
      <p:cxnSp>
        <p:nvCxnSpPr>
          <p:cNvPr id="9" name="直線コネクタ 8"/>
          <p:cNvCxnSpPr/>
          <p:nvPr/>
        </p:nvCxnSpPr>
        <p:spPr>
          <a:xfrm>
            <a:off x="933450" y="2522220"/>
            <a:ext cx="7059930" cy="0"/>
          </a:xfrm>
          <a:prstGeom prst="line">
            <a:avLst/>
          </a:prstGeom>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865682" y="2047845"/>
            <a:ext cx="2993848" cy="400110"/>
          </a:xfrm>
          <a:prstGeom prst="rect">
            <a:avLst/>
          </a:prstGeom>
          <a:noFill/>
        </p:spPr>
        <p:txBody>
          <a:bodyPr wrap="square" rtlCol="0">
            <a:spAutoFit/>
          </a:bodyPr>
          <a:lstStyle/>
          <a:p>
            <a:pPr algn="ctr"/>
            <a:r>
              <a:rPr kumimoji="1" lang="en-US" altLang="ja-JP" sz="2000" dirty="0" smtClean="0"/>
              <a:t>2</a:t>
            </a:r>
            <a:r>
              <a:rPr kumimoji="1" lang="ja-JP" altLang="en-US" sz="2000" dirty="0" smtClean="0"/>
              <a:t>分ごと</a:t>
            </a:r>
            <a:r>
              <a:rPr kumimoji="1" lang="en-US" altLang="ja-JP" sz="2000" dirty="0" smtClean="0"/>
              <a:t>1</a:t>
            </a:r>
            <a:r>
              <a:rPr kumimoji="1" lang="ja-JP" altLang="en-US" sz="2000" dirty="0" smtClean="0"/>
              <a:t>日分の計算時間</a:t>
            </a:r>
            <a:endParaRPr kumimoji="1" lang="ja-JP" altLang="en-US" sz="2000" dirty="0"/>
          </a:p>
        </p:txBody>
      </p:sp>
      <p:sp>
        <p:nvSpPr>
          <p:cNvPr id="11" name="テキスト ボックス 10"/>
          <p:cNvSpPr txBox="1"/>
          <p:nvPr/>
        </p:nvSpPr>
        <p:spPr>
          <a:xfrm>
            <a:off x="3859530" y="2053530"/>
            <a:ext cx="1584960" cy="400110"/>
          </a:xfrm>
          <a:prstGeom prst="rect">
            <a:avLst/>
          </a:prstGeom>
          <a:noFill/>
        </p:spPr>
        <p:txBody>
          <a:bodyPr wrap="square" rtlCol="0">
            <a:spAutoFit/>
          </a:bodyPr>
          <a:lstStyle/>
          <a:p>
            <a:pPr algn="ctr"/>
            <a:r>
              <a:rPr kumimoji="1" lang="en-US" altLang="ja-JP" sz="2000" dirty="0" smtClean="0"/>
              <a:t>22</a:t>
            </a:r>
            <a:r>
              <a:rPr kumimoji="1" lang="ja-JP" altLang="en-US" sz="2000" dirty="0" smtClean="0"/>
              <a:t>分</a:t>
            </a:r>
            <a:endParaRPr kumimoji="1" lang="ja-JP" altLang="en-US" sz="2000" dirty="0"/>
          </a:p>
        </p:txBody>
      </p:sp>
      <p:sp>
        <p:nvSpPr>
          <p:cNvPr id="12" name="テキスト ボックス 11"/>
          <p:cNvSpPr txBox="1"/>
          <p:nvPr/>
        </p:nvSpPr>
        <p:spPr>
          <a:xfrm>
            <a:off x="6160770" y="2047845"/>
            <a:ext cx="1584960" cy="400110"/>
          </a:xfrm>
          <a:prstGeom prst="rect">
            <a:avLst/>
          </a:prstGeom>
          <a:noFill/>
        </p:spPr>
        <p:txBody>
          <a:bodyPr wrap="square" rtlCol="0">
            <a:spAutoFit/>
          </a:bodyPr>
          <a:lstStyle/>
          <a:p>
            <a:pPr algn="ctr"/>
            <a:r>
              <a:rPr lang="en-US" altLang="ja-JP" sz="2000" dirty="0" smtClean="0"/>
              <a:t>39</a:t>
            </a:r>
            <a:r>
              <a:rPr lang="ja-JP" altLang="en-US" sz="2000" dirty="0" smtClean="0"/>
              <a:t>分</a:t>
            </a:r>
            <a:endParaRPr kumimoji="1" lang="ja-JP" altLang="en-US" sz="2000" dirty="0"/>
          </a:p>
        </p:txBody>
      </p:sp>
      <p:sp>
        <p:nvSpPr>
          <p:cNvPr id="13" name="テキスト ボックス 12"/>
          <p:cNvSpPr txBox="1"/>
          <p:nvPr/>
        </p:nvSpPr>
        <p:spPr>
          <a:xfrm>
            <a:off x="3859530" y="1499206"/>
            <a:ext cx="1584960" cy="400110"/>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endParaRPr kumimoji="1" lang="ja-JP" altLang="en-US" sz="2000" dirty="0"/>
          </a:p>
        </p:txBody>
      </p:sp>
      <p:sp>
        <p:nvSpPr>
          <p:cNvPr id="14" name="テキスト ボックス 13"/>
          <p:cNvSpPr txBox="1"/>
          <p:nvPr/>
        </p:nvSpPr>
        <p:spPr>
          <a:xfrm>
            <a:off x="6160770" y="1499206"/>
            <a:ext cx="1584960" cy="400110"/>
          </a:xfrm>
          <a:prstGeom prst="rect">
            <a:avLst/>
          </a:prstGeom>
          <a:noFill/>
        </p:spPr>
        <p:txBody>
          <a:bodyPr wrap="square" rtlCol="0">
            <a:spAutoFit/>
          </a:bodyPr>
          <a:lstStyle/>
          <a:p>
            <a:pPr algn="ctr"/>
            <a:r>
              <a:rPr lang="en-US" altLang="ja-JP" sz="2000" dirty="0" smtClean="0"/>
              <a:t>DBSCAN</a:t>
            </a:r>
            <a:endParaRPr kumimoji="1" lang="ja-JP" altLang="en-US" sz="2000" dirty="0"/>
          </a:p>
        </p:txBody>
      </p:sp>
      <p:sp>
        <p:nvSpPr>
          <p:cNvPr id="15" name="テキスト ボックス 14"/>
          <p:cNvSpPr txBox="1"/>
          <p:nvPr/>
        </p:nvSpPr>
        <p:spPr>
          <a:xfrm>
            <a:off x="1251991" y="3462437"/>
            <a:ext cx="6800038" cy="23408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000" dirty="0" smtClean="0"/>
              <a:t>別に計算時間がかかるからといって良いクラスタリングができているという訳ではない</a:t>
            </a:r>
            <a:endParaRPr kumimoji="1" lang="en-US" altLang="ja-JP" sz="2000" dirty="0" smtClean="0"/>
          </a:p>
          <a:p>
            <a:pPr marL="342900" indent="-342900">
              <a:lnSpc>
                <a:spcPct val="150000"/>
              </a:lnSpc>
              <a:buFont typeface="Arial" panose="020B0604020202020204" pitchFamily="34" charset="0"/>
              <a:buChar char="•"/>
            </a:pPr>
            <a:r>
              <a:rPr lang="ja-JP" altLang="en-US" sz="2000" dirty="0" smtClean="0"/>
              <a:t>採食時などの一定間隔で分布している場合には有効</a:t>
            </a:r>
            <a:endParaRPr lang="en-US" altLang="ja-JP" sz="2000" dirty="0" smtClean="0"/>
          </a:p>
          <a:p>
            <a:pPr marL="342900" indent="-342900">
              <a:lnSpc>
                <a:spcPct val="150000"/>
              </a:lnSpc>
              <a:buFont typeface="Arial" panose="020B0604020202020204" pitchFamily="34" charset="0"/>
              <a:buChar char="•"/>
            </a:pPr>
            <a:r>
              <a:rPr kumimoji="1" lang="ja-JP" altLang="en-US" sz="2000" dirty="0" smtClean="0"/>
              <a:t>コア点の概念が時系列を考慮するグラフクラスタリングの際に必要になるかもしれない</a:t>
            </a:r>
            <a:endParaRPr kumimoji="1" lang="ja-JP" altLang="en-US" sz="2000" dirty="0"/>
          </a:p>
        </p:txBody>
      </p:sp>
    </p:spTree>
    <p:extLst>
      <p:ext uri="{BB962C8B-B14F-4D97-AF65-F5344CB8AC3E}">
        <p14:creationId xmlns:p14="http://schemas.microsoft.com/office/powerpoint/2010/main" val="31844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16</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法の改良</a:t>
            </a:r>
            <a:endParaRPr lang="ja-JP" altLang="en-US" dirty="0"/>
          </a:p>
        </p:txBody>
      </p:sp>
      <p:sp>
        <p:nvSpPr>
          <p:cNvPr id="4" name="テキスト ボックス 3"/>
          <p:cNvSpPr txBox="1"/>
          <p:nvPr/>
        </p:nvSpPr>
        <p:spPr>
          <a:xfrm>
            <a:off x="865682" y="1291735"/>
            <a:ext cx="6800038" cy="1938992"/>
          </a:xfrm>
          <a:prstGeom prst="rect">
            <a:avLst/>
          </a:prstGeom>
          <a:noFill/>
        </p:spPr>
        <p:txBody>
          <a:bodyPr wrap="square" rtlCol="0">
            <a:spAutoFit/>
          </a:bodyPr>
          <a:lstStyle/>
          <a:p>
            <a:pPr>
              <a:lnSpc>
                <a:spcPct val="150000"/>
              </a:lnSpc>
            </a:pPr>
            <a:r>
              <a:rPr kumimoji="1" lang="ja-JP" altLang="en-US" sz="2000" u="sng" dirty="0" smtClean="0"/>
              <a:t>現在</a:t>
            </a:r>
            <a:endParaRPr kumimoji="1" lang="en-US" altLang="ja-JP" sz="2000" u="sng" dirty="0" smtClean="0"/>
          </a:p>
          <a:p>
            <a:pPr marL="457200" indent="-457200">
              <a:lnSpc>
                <a:spcPct val="150000"/>
              </a:lnSpc>
              <a:buFont typeface="+mj-lt"/>
              <a:buAutoNum type="arabicPeriod"/>
            </a:pPr>
            <a:r>
              <a:rPr kumimoji="1" lang="ja-JP" altLang="en-US" sz="2000" dirty="0" smtClean="0"/>
              <a:t>スコア行列に従って重み</a:t>
            </a:r>
            <a:r>
              <a:rPr lang="ja-JP" altLang="en-US" sz="2000" dirty="0" smtClean="0"/>
              <a:t>付き無向グラフを作成</a:t>
            </a:r>
            <a:endParaRPr lang="en-US" altLang="ja-JP" sz="2000" dirty="0" smtClean="0"/>
          </a:p>
          <a:p>
            <a:pPr marL="457200" indent="-457200">
              <a:lnSpc>
                <a:spcPct val="150000"/>
              </a:lnSpc>
              <a:buFont typeface="+mj-lt"/>
              <a:buAutoNum type="arabicPeriod"/>
            </a:pPr>
            <a:r>
              <a:rPr kumimoji="1" lang="ja-JP" altLang="en-US" sz="2000" dirty="0" smtClean="0">
                <a:solidFill>
                  <a:schemeClr val="accent1">
                    <a:lumMod val="75000"/>
                  </a:schemeClr>
                </a:solidFill>
              </a:rPr>
              <a:t>重心法を使って閾値を決定し</a:t>
            </a:r>
            <a:r>
              <a:rPr kumimoji="1" lang="ja-JP" altLang="en-US" sz="2000" dirty="0" smtClean="0"/>
              <a:t>、重みなし無向グラフに変換</a:t>
            </a:r>
            <a:endParaRPr kumimoji="1" lang="en-US" altLang="ja-JP" sz="2000" dirty="0" smtClean="0"/>
          </a:p>
          <a:p>
            <a:pPr marL="457200" indent="-457200">
              <a:lnSpc>
                <a:spcPct val="150000"/>
              </a:lnSpc>
              <a:buFont typeface="+mj-lt"/>
              <a:buAutoNum type="arabicPeriod"/>
            </a:pPr>
            <a:r>
              <a:rPr lang="ja-JP" altLang="en-US" sz="2000" dirty="0"/>
              <a:t>重</a:t>
            </a:r>
            <a:r>
              <a:rPr lang="ja-JP" altLang="en-US" sz="2000" dirty="0" smtClean="0"/>
              <a:t>みなし無向グラフを用いて，グラフクラスタリングを行う</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02" y="3288688"/>
            <a:ext cx="3255118" cy="26040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3230727"/>
            <a:ext cx="3400019" cy="2720015"/>
          </a:xfrm>
          <a:prstGeom prst="rect">
            <a:avLst/>
          </a:prstGeom>
        </p:spPr>
      </p:pic>
      <p:sp>
        <p:nvSpPr>
          <p:cNvPr id="7" name="テキスト ボックス 6"/>
          <p:cNvSpPr txBox="1"/>
          <p:nvPr/>
        </p:nvSpPr>
        <p:spPr>
          <a:xfrm>
            <a:off x="593469" y="6077247"/>
            <a:ext cx="7344464" cy="461665"/>
          </a:xfrm>
          <a:prstGeom prst="rect">
            <a:avLst/>
          </a:prstGeom>
          <a:solidFill>
            <a:schemeClr val="bg1">
              <a:lumMod val="85000"/>
            </a:schemeClr>
          </a:solidFill>
          <a:ln>
            <a:solidFill>
              <a:schemeClr val="tx1"/>
            </a:solidFill>
          </a:ln>
        </p:spPr>
        <p:txBody>
          <a:bodyPr wrap="square" rtlCol="0">
            <a:spAutoFit/>
          </a:bodyPr>
          <a:lstStyle/>
          <a:p>
            <a:r>
              <a:rPr kumimoji="1" lang="ja-JP" altLang="en-US" sz="2400" dirty="0" smtClean="0"/>
              <a:t>問題点</a:t>
            </a:r>
            <a:r>
              <a:rPr kumimoji="1" lang="en-US" altLang="ja-JP" sz="2400" dirty="0" smtClean="0"/>
              <a:t>: </a:t>
            </a:r>
            <a:r>
              <a:rPr kumimoji="1" lang="ja-JP" altLang="en-US" sz="2400" dirty="0" smtClean="0"/>
              <a:t>閾値によってグラフの形が大きく変わってしまう</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p:cNvSpPr txBox="1"/>
              <p:nvPr/>
            </p:nvSpPr>
            <p:spPr>
              <a:xfrm>
                <a:off x="1684324" y="5520520"/>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684324" y="5520520"/>
                <a:ext cx="2052536" cy="461665"/>
              </a:xfrm>
              <a:prstGeom prst="rect">
                <a:avLst/>
              </a:prstGeom>
              <a:blipFill>
                <a:blip r:embed="rId4"/>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8685" y="5491540"/>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8685" y="5491540"/>
                <a:ext cx="2298951" cy="461665"/>
              </a:xfrm>
              <a:prstGeom prst="rect">
                <a:avLst/>
              </a:prstGeom>
              <a:blipFill>
                <a:blip r:embed="rId5"/>
                <a:stretch>
                  <a:fillRect t="-14474" r="-1857"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6926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17</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23" y="1326950"/>
            <a:ext cx="3255118" cy="260409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1256012"/>
            <a:ext cx="3400019" cy="272001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84" y="3897873"/>
            <a:ext cx="3529502" cy="28236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43" y="3897873"/>
            <a:ext cx="3638879" cy="2911103"/>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1684324" y="3545805"/>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684324" y="3545805"/>
                <a:ext cx="2052536" cy="461665"/>
              </a:xfrm>
              <a:prstGeom prst="rect">
                <a:avLst/>
              </a:prstGeom>
              <a:blipFill>
                <a:blip r:embed="rId6"/>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13826" y="3541014"/>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13826" y="3541014"/>
                <a:ext cx="2298951" cy="461665"/>
              </a:xfrm>
              <a:prstGeom prst="rect">
                <a:avLst/>
              </a:prstGeom>
              <a:blipFill>
                <a:blip r:embed="rId7"/>
                <a:stretch>
                  <a:fillRect t="-14474" r="-185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836724" y="6297263"/>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836724" y="6297263"/>
                <a:ext cx="2052536" cy="461665"/>
              </a:xfrm>
              <a:prstGeom prst="rect">
                <a:avLst/>
              </a:prstGeom>
              <a:blipFill>
                <a:blip r:embed="rId8"/>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145307" y="6291003"/>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45307" y="6291003"/>
                <a:ext cx="2298951" cy="461665"/>
              </a:xfrm>
              <a:prstGeom prst="rect">
                <a:avLst/>
              </a:prstGeom>
              <a:blipFill>
                <a:blip r:embed="rId9"/>
                <a:stretch>
                  <a:fillRect t="-14474" r="-1857" b="-25000"/>
                </a:stretch>
              </a:blipFill>
            </p:spPr>
            <p:txBody>
              <a:bodyPr/>
              <a:lstStyle/>
              <a:p>
                <a:r>
                  <a:rPr lang="ja-JP" altLang="en-US">
                    <a:noFill/>
                  </a:rPr>
                  <a:t> </a:t>
                </a:r>
              </a:p>
            </p:txBody>
          </p:sp>
        </mc:Fallback>
      </mc:AlternateContent>
      <p:sp>
        <p:nvSpPr>
          <p:cNvPr id="11"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t>重み付きグラフ</a:t>
            </a:r>
            <a:endParaRPr lang="ja-JP" altLang="en-US" dirty="0"/>
          </a:p>
        </p:txBody>
      </p:sp>
      <p:sp>
        <p:nvSpPr>
          <p:cNvPr id="12" name="楕円 11"/>
          <p:cNvSpPr/>
          <p:nvPr/>
        </p:nvSpPr>
        <p:spPr>
          <a:xfrm>
            <a:off x="3636340" y="2177346"/>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91338" y="2148768"/>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3684214" y="4780092"/>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38572" y="4826993"/>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78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18</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法について</a:t>
            </a:r>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4" y="2538231"/>
            <a:ext cx="8633460" cy="2667000"/>
          </a:xfrm>
          <a:prstGeom prst="rect">
            <a:avLst/>
          </a:prstGeom>
        </p:spPr>
      </p:pic>
      <p:sp>
        <p:nvSpPr>
          <p:cNvPr id="9" name="テキスト ボックス 8"/>
          <p:cNvSpPr txBox="1"/>
          <p:nvPr/>
        </p:nvSpPr>
        <p:spPr>
          <a:xfrm>
            <a:off x="671209" y="1522568"/>
            <a:ext cx="8015590" cy="1015663"/>
          </a:xfrm>
          <a:prstGeom prst="rect">
            <a:avLst/>
          </a:prstGeom>
          <a:noFill/>
        </p:spPr>
        <p:txBody>
          <a:bodyPr wrap="square" rtlCol="0">
            <a:spAutoFit/>
          </a:bodyPr>
          <a:lstStyle/>
          <a:p>
            <a:pPr marL="457200" indent="-457200">
              <a:buAutoNum type="arabicPeriod"/>
            </a:pPr>
            <a:r>
              <a:rPr lang="ja-JP" altLang="en-US" sz="2000" dirty="0" smtClean="0"/>
              <a:t>ランダム</a:t>
            </a:r>
            <a:r>
              <a:rPr lang="ja-JP" altLang="en-US" sz="2000" dirty="0"/>
              <a:t>な順序でノードを選択し，選択したノードを</a:t>
            </a:r>
            <a:r>
              <a:rPr lang="en-US" altLang="ja-JP" sz="2000" dirty="0"/>
              <a:t>Modularity</a:t>
            </a:r>
            <a:r>
              <a:rPr lang="ja-JP" altLang="en-US" sz="2000" dirty="0"/>
              <a:t>が最も高く</a:t>
            </a:r>
            <a:r>
              <a:rPr lang="ja-JP" altLang="en-US" sz="2000" dirty="0" smtClean="0"/>
              <a:t>なる</a:t>
            </a:r>
            <a:r>
              <a:rPr lang="ja-JP" altLang="en-US" sz="2000" dirty="0"/>
              <a:t>隣接ノードと同一クラスタと</a:t>
            </a:r>
            <a:r>
              <a:rPr lang="ja-JP" altLang="en-US" sz="2000" dirty="0" smtClean="0"/>
              <a:t>する</a:t>
            </a:r>
            <a:endParaRPr lang="en-US" altLang="ja-JP" sz="2000" dirty="0" smtClean="0"/>
          </a:p>
          <a:p>
            <a:pPr marL="457200" indent="-457200">
              <a:buAutoNum type="arabicPeriod"/>
            </a:pPr>
            <a:r>
              <a:rPr lang="ja-JP" altLang="en-US" sz="2000" dirty="0"/>
              <a:t>同一クラスタ内のノードとエッジを一括集約し</a:t>
            </a:r>
            <a:r>
              <a:rPr lang="ja-JP" altLang="en-US" sz="2000" dirty="0">
                <a:solidFill>
                  <a:schemeClr val="accent1">
                    <a:lumMod val="75000"/>
                  </a:schemeClr>
                </a:solidFill>
              </a:rPr>
              <a:t>重み付きグラフ</a:t>
            </a:r>
            <a:r>
              <a:rPr lang="ja-JP" altLang="en-US" sz="2000" dirty="0"/>
              <a:t>に変換</a:t>
            </a:r>
            <a:endParaRPr kumimoji="1" lang="ja-JP" altLang="en-US" sz="2000"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71209" y="5208845"/>
                <a:ext cx="8015590" cy="886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71209" y="5208845"/>
                <a:ext cx="8015590" cy="8868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957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19</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法を重み付きグラフに活用</a:t>
            </a:r>
            <a:endParaRPr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768445" y="1522568"/>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8445" y="1522568"/>
                <a:ext cx="8015590" cy="89575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00913" y="2418326"/>
                <a:ext cx="8550653" cy="1087157"/>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𝑊</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の重みの総和</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p>
              <a:p>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00913" y="2418326"/>
                <a:ext cx="8550653" cy="1087157"/>
              </a:xfrm>
              <a:prstGeom prst="rect">
                <a:avLst/>
              </a:prstGeom>
              <a:blipFill>
                <a:blip r:embed="rId7"/>
                <a:stretch>
                  <a:fillRect t="-5056" r="-285"/>
                </a:stretch>
              </a:blipFill>
            </p:spPr>
            <p:txBody>
              <a:bodyPr/>
              <a:lstStyle/>
              <a:p>
                <a:r>
                  <a:rPr lang="ja-JP" altLang="en-US">
                    <a:noFill/>
                  </a:rPr>
                  <a:t> </a:t>
                </a:r>
              </a:p>
            </p:txBody>
          </p:sp>
        </mc:Fallback>
      </mc:AlternateContent>
      <p:sp>
        <p:nvSpPr>
          <p:cNvPr id="8" name="テキスト ボックス 7"/>
          <p:cNvSpPr txBox="1"/>
          <p:nvPr/>
        </p:nvSpPr>
        <p:spPr>
          <a:xfrm>
            <a:off x="500913" y="3197707"/>
            <a:ext cx="8351257" cy="738664"/>
          </a:xfrm>
          <a:prstGeom prst="rect">
            <a:avLst/>
          </a:prstGeom>
          <a:noFill/>
        </p:spPr>
        <p:txBody>
          <a:bodyPr wrap="square" rtlCol="0">
            <a:spAutoFit/>
          </a:bodyPr>
          <a:lstStyle/>
          <a:p>
            <a:r>
              <a:rPr kumimoji="1" lang="en-US" altLang="ja-JP" sz="1400" dirty="0" smtClean="0">
                <a:hlinkClick r:id="rId8"/>
              </a:rPr>
              <a:t>https://library.naist.jp/mylimedio/dllimedio/showpdf2.cgi/DLPDFR012648_P1-48</a:t>
            </a:r>
            <a:endParaRPr kumimoji="1" lang="en-US" altLang="ja-JP" sz="1400" dirty="0" smtClean="0"/>
          </a:p>
          <a:p>
            <a:r>
              <a:rPr lang="en-US" altLang="ja-JP" sz="1400" dirty="0">
                <a:hlinkClick r:id="rId9"/>
              </a:rPr>
              <a:t>https://www.researchgate.net/profile/Pascal_Held/publication/297570864_Dynamic_Clustering_in_Social_Networks_using_Louvain_and_Infomap_Method/links/56dfef8c08aec4b3333c2a12.pdf</a:t>
            </a:r>
            <a:endParaRPr kumimoji="1" lang="ja-JP" altLang="en-US" sz="1400" dirty="0"/>
          </a:p>
        </p:txBody>
      </p:sp>
      <p:pic>
        <p:nvPicPr>
          <p:cNvPr id="6" name="140200-1403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650492" y="2849865"/>
            <a:ext cx="4401074" cy="3871610"/>
          </a:xfrm>
          <a:prstGeom prst="rect">
            <a:avLst/>
          </a:prstGeom>
        </p:spPr>
      </p:pic>
      <p:pic>
        <p:nvPicPr>
          <p:cNvPr id="7" name="140200-140355_X">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49420" y="2849864"/>
            <a:ext cx="4401072" cy="3871609"/>
          </a:xfrm>
          <a:prstGeom prst="rect">
            <a:avLst/>
          </a:prstGeom>
        </p:spPr>
      </p:pic>
    </p:spTree>
    <p:extLst>
      <p:ext uri="{BB962C8B-B14F-4D97-AF65-F5344CB8AC3E}">
        <p14:creationId xmlns:p14="http://schemas.microsoft.com/office/powerpoint/2010/main" val="426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3"/>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5" name="右矢印 4"/>
          <p:cNvSpPr/>
          <p:nvPr/>
        </p:nvSpPr>
        <p:spPr>
          <a:xfrm>
            <a:off x="2048608" y="5942447"/>
            <a:ext cx="281298" cy="672944"/>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465882" y="6078864"/>
            <a:ext cx="4928449" cy="400110"/>
          </a:xfrm>
          <a:prstGeom prst="rect">
            <a:avLst/>
          </a:prstGeom>
          <a:noFill/>
        </p:spPr>
        <p:txBody>
          <a:bodyPr wrap="square" rtlCol="0">
            <a:spAutoFit/>
          </a:bodyPr>
          <a:lstStyle/>
          <a:p>
            <a:r>
              <a:rPr kumimoji="1" lang="ja-JP" altLang="en-US" sz="2000" dirty="0" smtClean="0"/>
              <a:t>今のところアイデアがないので今回は省略</a:t>
            </a:r>
            <a:endParaRPr kumimoji="1" lang="ja-JP" altLang="en-US" sz="2000" dirty="0"/>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20</a:t>
            </a:fld>
            <a:endParaRPr kumimoji="1" lang="ja-JP" altLang="en-US" dirty="0"/>
          </a:p>
        </p:txBody>
      </p:sp>
      <p:sp>
        <p:nvSpPr>
          <p:cNvPr id="3" name="タイトル 1"/>
          <p:cNvSpPr txBox="1">
            <a:spLocks/>
          </p:cNvSpPr>
          <p:nvPr/>
        </p:nvSpPr>
        <p:spPr>
          <a:xfrm>
            <a:off x="865682" y="379568"/>
            <a:ext cx="8190769"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sz="3200" dirty="0" smtClean="0"/>
              <a:t>時系列を考慮したグラフクラスタリングについて</a:t>
            </a:r>
            <a:endParaRPr lang="ja-JP" altLang="en-US" sz="3200" dirty="0"/>
          </a:p>
        </p:txBody>
      </p:sp>
      <p:sp>
        <p:nvSpPr>
          <p:cNvPr id="4" name="テキスト ボックス 3"/>
          <p:cNvSpPr txBox="1"/>
          <p:nvPr/>
        </p:nvSpPr>
        <p:spPr>
          <a:xfrm>
            <a:off x="671209" y="4139514"/>
            <a:ext cx="7844141" cy="707886"/>
          </a:xfrm>
          <a:prstGeom prst="rect">
            <a:avLst/>
          </a:prstGeom>
          <a:noFill/>
        </p:spPr>
        <p:txBody>
          <a:bodyPr wrap="square" rtlCol="0">
            <a:spAutoFit/>
          </a:bodyPr>
          <a:lstStyle/>
          <a:p>
            <a:r>
              <a:rPr lang="ja-JP" altLang="en-US" sz="2000" dirty="0" smtClean="0"/>
              <a:t>牛の頭数を考慮し、全頭の情報を保持することが可能であるため、次のような方法で時系列性を考慮すれば良いのではないか</a:t>
            </a:r>
            <a:endParaRPr kumimoji="1" lang="ja-JP" altLang="en-US" sz="2000" dirty="0"/>
          </a:p>
        </p:txBody>
      </p:sp>
      <p:sp>
        <p:nvSpPr>
          <p:cNvPr id="5" name="テキスト ボックス 4"/>
          <p:cNvSpPr txBox="1"/>
          <p:nvPr/>
        </p:nvSpPr>
        <p:spPr>
          <a:xfrm>
            <a:off x="671209" y="1522568"/>
            <a:ext cx="7844141" cy="400110"/>
          </a:xfrm>
          <a:prstGeom prst="rect">
            <a:avLst/>
          </a:prstGeom>
          <a:noFill/>
        </p:spPr>
        <p:txBody>
          <a:bodyPr wrap="square" rtlCol="0">
            <a:spAutoFit/>
          </a:bodyPr>
          <a:lstStyle/>
          <a:p>
            <a:r>
              <a:rPr lang="ja-JP" altLang="en-US" sz="2000" u="sng" dirty="0" smtClean="0"/>
              <a:t>コミュニティの生成方法について</a:t>
            </a:r>
            <a:endParaRPr kumimoji="1" lang="ja-JP" altLang="en-US" sz="2000" u="sng" dirty="0"/>
          </a:p>
        </p:txBody>
      </p:sp>
      <p:sp>
        <p:nvSpPr>
          <p:cNvPr id="6" name="テキスト ボックス 5"/>
          <p:cNvSpPr txBox="1"/>
          <p:nvPr/>
        </p:nvSpPr>
        <p:spPr>
          <a:xfrm>
            <a:off x="671208" y="1922678"/>
            <a:ext cx="7752945" cy="707886"/>
          </a:xfrm>
          <a:prstGeom prst="rect">
            <a:avLst/>
          </a:prstGeom>
          <a:noFill/>
        </p:spPr>
        <p:txBody>
          <a:bodyPr wrap="square" rtlCol="0">
            <a:spAutoFit/>
          </a:bodyPr>
          <a:lstStyle/>
          <a:p>
            <a:r>
              <a:rPr lang="ja-JP" altLang="en-US" sz="2000" dirty="0" smtClean="0"/>
              <a:t>現在は</a:t>
            </a:r>
            <a:r>
              <a:rPr lang="en-US" altLang="ja-JP" sz="2000" dirty="0" smtClean="0"/>
              <a:t>2</a:t>
            </a:r>
            <a:r>
              <a:rPr lang="ja-JP" altLang="en-US" sz="2000" dirty="0" smtClean="0"/>
              <a:t>分ごとに生成したコミュニティを</a:t>
            </a:r>
            <a:r>
              <a:rPr lang="en-US" altLang="ja-JP" sz="2000" dirty="0" smtClean="0"/>
              <a:t>5</a:t>
            </a:r>
            <a:r>
              <a:rPr lang="ja-JP" altLang="en-US" sz="2000" dirty="0" smtClean="0"/>
              <a:t>個ごと（</a:t>
            </a:r>
            <a:r>
              <a:rPr lang="en-US" altLang="ja-JP" sz="2000" dirty="0" smtClean="0"/>
              <a:t>10</a:t>
            </a:r>
            <a:r>
              <a:rPr lang="ja-JP" altLang="en-US" sz="2000" dirty="0" smtClean="0"/>
              <a:t>分ごと）に和集合をとってコミュニティとしている</a:t>
            </a:r>
            <a:endParaRPr kumimoji="1" lang="ja-JP" altLang="en-US" sz="2000" dirty="0"/>
          </a:p>
        </p:txBody>
      </p:sp>
      <p:pic>
        <p:nvPicPr>
          <p:cNvPr id="7" name="図 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2709437"/>
            <a:ext cx="746929" cy="456227"/>
          </a:xfrm>
          <a:prstGeom prst="rect">
            <a:avLst/>
          </a:prstGeom>
          <a:solidFill>
            <a:schemeClr val="accent6"/>
          </a:solidFill>
        </p:spPr>
      </p:pic>
      <p:pic>
        <p:nvPicPr>
          <p:cNvPr id="8" name="図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3326797"/>
            <a:ext cx="746929" cy="456227"/>
          </a:xfrm>
          <a:prstGeom prst="rect">
            <a:avLst/>
          </a:prstGeom>
        </p:spPr>
      </p:pic>
      <p:pic>
        <p:nvPicPr>
          <p:cNvPr id="9" name="図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4858" y="2700697"/>
            <a:ext cx="746929" cy="456227"/>
          </a:xfrm>
          <a:prstGeom prst="rect">
            <a:avLst/>
          </a:prstGeom>
          <a:solidFill>
            <a:schemeClr val="accent6"/>
          </a:solidFill>
        </p:spPr>
      </p:pic>
      <p:pic>
        <p:nvPicPr>
          <p:cNvPr id="10" name="図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4001" y="3318058"/>
            <a:ext cx="746929" cy="456227"/>
          </a:xfrm>
          <a:prstGeom prst="rect">
            <a:avLst/>
          </a:prstGeom>
          <a:solidFill>
            <a:schemeClr val="accent6"/>
          </a:solidFill>
        </p:spPr>
      </p:pic>
      <p:pic>
        <p:nvPicPr>
          <p:cNvPr id="11" name="図 1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2720998"/>
            <a:ext cx="746929" cy="456227"/>
          </a:xfrm>
          <a:prstGeom prst="rect">
            <a:avLst/>
          </a:prstGeom>
          <a:solidFill>
            <a:schemeClr val="accent6"/>
          </a:solidFill>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3313633"/>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13" name="テキスト ボックス 12"/>
              <p:cNvSpPr txBox="1"/>
              <p:nvPr/>
            </p:nvSpPr>
            <p:spPr>
              <a:xfrm>
                <a:off x="910353" y="3712325"/>
                <a:ext cx="66294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10353" y="3712325"/>
                <a:ext cx="662947" cy="400110"/>
              </a:xfrm>
              <a:prstGeom prst="rect">
                <a:avLst/>
              </a:prstGeom>
              <a:blipFill>
                <a:blip r:embed="rId4"/>
                <a:stretch>
                  <a:fillRect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2095202" y="3697691"/>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095202" y="3697691"/>
                <a:ext cx="786240" cy="400110"/>
              </a:xfrm>
              <a:prstGeom prst="rect">
                <a:avLst/>
              </a:prstGeom>
              <a:blipFill>
                <a:blip r:embed="rId5"/>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286464" y="3703586"/>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286464" y="3703586"/>
                <a:ext cx="786240" cy="400110"/>
              </a:xfrm>
              <a:prstGeom prst="rect">
                <a:avLst/>
              </a:prstGeom>
              <a:blipFill>
                <a:blip r:embed="rId6"/>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301627" y="3113578"/>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01627" y="3113578"/>
                <a:ext cx="786240" cy="400110"/>
              </a:xfrm>
              <a:prstGeom prst="rect">
                <a:avLst/>
              </a:prstGeom>
              <a:blipFill>
                <a:blip r:embed="rId7"/>
                <a:stretch>
                  <a:fillRect/>
                </a:stretch>
              </a:blipFill>
            </p:spPr>
            <p:txBody>
              <a:bodyPr/>
              <a:lstStyle/>
              <a:p>
                <a:r>
                  <a:rPr lang="ja-JP" altLang="en-US">
                    <a:noFill/>
                  </a:rPr>
                  <a:t> </a:t>
                </a:r>
              </a:p>
            </p:txBody>
          </p:sp>
        </mc:Fallback>
      </mc:AlternateContent>
      <p:sp>
        <p:nvSpPr>
          <p:cNvPr id="17" name="右矢印 16"/>
          <p:cNvSpPr/>
          <p:nvPr/>
        </p:nvSpPr>
        <p:spPr>
          <a:xfrm>
            <a:off x="5345377" y="3025302"/>
            <a:ext cx="525294"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2797188"/>
            <a:ext cx="746929" cy="456227"/>
          </a:xfrm>
          <a:prstGeom prst="rect">
            <a:avLst/>
          </a:prstGeom>
          <a:solidFill>
            <a:schemeClr val="accent6"/>
          </a:solidFill>
        </p:spPr>
      </p:pic>
      <p:pic>
        <p:nvPicPr>
          <p:cNvPr id="19" name="図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3414548"/>
            <a:ext cx="746929" cy="456227"/>
          </a:xfrm>
          <a:prstGeom prst="rect">
            <a:avLst/>
          </a:prstGeom>
        </p:spPr>
      </p:pic>
      <p:pic>
        <p:nvPicPr>
          <p:cNvPr id="20" name="図 1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9691" y="2802745"/>
            <a:ext cx="746929" cy="456227"/>
          </a:xfrm>
          <a:prstGeom prst="rect">
            <a:avLst/>
          </a:prstGeom>
          <a:solidFill>
            <a:schemeClr val="accent6"/>
          </a:solidFill>
        </p:spPr>
      </p:pic>
      <p:pic>
        <p:nvPicPr>
          <p:cNvPr id="21" name="図 2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5628" y="3420106"/>
            <a:ext cx="746929" cy="456227"/>
          </a:xfrm>
          <a:prstGeom prst="rect">
            <a:avLst/>
          </a:prstGeom>
          <a:solidFill>
            <a:schemeClr val="accent6"/>
          </a:solidFill>
        </p:spPr>
      </p:pic>
      <p:pic>
        <p:nvPicPr>
          <p:cNvPr id="22" name="図 2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1403" y="2827471"/>
            <a:ext cx="746929" cy="456227"/>
          </a:xfrm>
          <a:prstGeom prst="rect">
            <a:avLst/>
          </a:prstGeom>
          <a:solidFill>
            <a:schemeClr val="accent6"/>
          </a:solidFill>
        </p:spPr>
      </p:pic>
      <p:pic>
        <p:nvPicPr>
          <p:cNvPr id="23" name="図 22"/>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8197" y="3420106"/>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24" name="テキスト ボックス 23"/>
              <p:cNvSpPr txBox="1"/>
              <p:nvPr/>
            </p:nvSpPr>
            <p:spPr>
              <a:xfrm>
                <a:off x="907672" y="4847400"/>
                <a:ext cx="7607678" cy="84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907672" y="4847400"/>
                <a:ext cx="7607678" cy="844590"/>
              </a:xfrm>
              <a:prstGeom prst="rect">
                <a:avLst/>
              </a:prstGeom>
              <a:blipFill>
                <a:blip r:embed="rId8"/>
                <a:stretch>
                  <a:fillRect/>
                </a:stretch>
              </a:blipFill>
            </p:spPr>
            <p:txBody>
              <a:bodyPr/>
              <a:lstStyle/>
              <a:p>
                <a:r>
                  <a:rPr lang="ja-JP" altLang="en-US">
                    <a:noFill/>
                  </a:rPr>
                  <a:t> </a:t>
                </a:r>
              </a:p>
            </p:txBody>
          </p:sp>
        </mc:Fallback>
      </mc:AlternateContent>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085" y="5636119"/>
            <a:ext cx="1306727" cy="1045382"/>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951" y="5637505"/>
            <a:ext cx="1306727" cy="1045382"/>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934" y="5630899"/>
            <a:ext cx="1306727" cy="1045382"/>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2996987" y="5974144"/>
                <a:ext cx="993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1</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96987" y="5974144"/>
                <a:ext cx="993670"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883198" y="5975384"/>
                <a:ext cx="1715233" cy="3724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4</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883198" y="5975384"/>
                <a:ext cx="1715233" cy="3724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65682" y="5947457"/>
                <a:ext cx="9534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65682" y="5947457"/>
                <a:ext cx="953403" cy="461665"/>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234691" y="649161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234691" y="6491615"/>
                <a:ext cx="489749" cy="369332"/>
              </a:xfrm>
              <a:prstGeom prst="rect">
                <a:avLst/>
              </a:prstGeom>
              <a:blipFill>
                <a:blip r:embed="rId1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135583" y="6491615"/>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135583" y="6491615"/>
                <a:ext cx="495071" cy="369332"/>
              </a:xfrm>
              <a:prstGeom prst="rect">
                <a:avLst/>
              </a:prstGeom>
              <a:blipFill>
                <a:blip r:embed="rId15"/>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37118" y="647896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5</m:t>
                          </m:r>
                        </m:sub>
                      </m:sSub>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6837118" y="6478964"/>
                <a:ext cx="495071" cy="369332"/>
              </a:xfrm>
              <a:prstGeom prst="rect">
                <a:avLst/>
              </a:prstGeom>
              <a:blipFill>
                <a:blip r:embed="rId16"/>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50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b="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21</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5250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コミュニティに着目したインタラクション</a:t>
            </a:r>
            <a:r>
              <a:rPr lang="ja-JP" altLang="en-US" dirty="0"/>
              <a:t>検出</a:t>
            </a:r>
            <a:endParaRPr kumimoji="1" lang="ja-JP" altLang="en-US" dirty="0"/>
          </a:p>
        </p:txBody>
      </p:sp>
      <p:sp>
        <p:nvSpPr>
          <p:cNvPr id="3" name="コンテンツ プレースホルダー 2"/>
          <p:cNvSpPr>
            <a:spLocks noGrp="1"/>
          </p:cNvSpPr>
          <p:nvPr>
            <p:ph idx="1"/>
          </p:nvPr>
        </p:nvSpPr>
        <p:spPr>
          <a:xfrm>
            <a:off x="865682" y="1307690"/>
            <a:ext cx="7821117" cy="5413785"/>
          </a:xfrm>
        </p:spPr>
        <p:txBody>
          <a:bodyPr/>
          <a:lstStyle/>
          <a:p>
            <a:pPr marL="457200" indent="-457200">
              <a:buFont typeface="+mj-lt"/>
              <a:buAutoNum type="arabicPeriod"/>
            </a:pPr>
            <a:r>
              <a:rPr lang="ja-JP" altLang="en-US" dirty="0"/>
              <a:t>行動</a:t>
            </a:r>
            <a:r>
              <a:rPr kumimoji="1" lang="ja-JP" altLang="en-US" dirty="0" smtClean="0"/>
              <a:t>同期</a:t>
            </a:r>
            <a:r>
              <a:rPr kumimoji="1" lang="ja-JP" altLang="en-US" dirty="0" smtClean="0"/>
              <a:t>に</a:t>
            </a:r>
            <a:r>
              <a:rPr kumimoji="1" lang="ja-JP" altLang="en-US" dirty="0" smtClean="0"/>
              <a:t>基づいてコミュニティを作成</a:t>
            </a:r>
            <a:endParaRPr kumimoji="1" lang="en-US" altLang="ja-JP" dirty="0" smtClean="0"/>
          </a:p>
          <a:p>
            <a:pPr marL="457200" indent="-457200">
              <a:buFont typeface="+mj-lt"/>
              <a:buAutoNum type="arabicPeriod" startAt="2"/>
            </a:pPr>
            <a:r>
              <a:rPr lang="ja-JP" altLang="en-US" dirty="0" smtClean="0"/>
              <a:t>コミュニティの変化点を検知する</a:t>
            </a:r>
            <a:endParaRPr lang="en-US" altLang="ja-JP" dirty="0" smtClean="0"/>
          </a:p>
          <a:p>
            <a:pPr marL="457200" indent="-457200">
              <a:buFont typeface="+mj-lt"/>
              <a:buAutoNum type="arabicPeriod" startAt="2"/>
            </a:pPr>
            <a:r>
              <a:rPr lang="ja-JP" altLang="en-US" dirty="0" smtClean="0"/>
              <a:t>コミュニティの変化点ごとにコミュニティ内で発生している</a:t>
            </a:r>
            <a:r>
              <a:rPr lang="ja-JP" altLang="en-US" dirty="0" smtClean="0"/>
              <a:t>インタラクションを推定</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22</a:t>
            </a:fld>
            <a:endParaRPr kumimoji="1" lang="ja-JP" altLang="en-US" dirty="0"/>
          </a:p>
        </p:txBody>
      </p:sp>
      <p:sp>
        <p:nvSpPr>
          <p:cNvPr id="12" name="コンテンツ プレースホルダー 2"/>
          <p:cNvSpPr txBox="1">
            <a:spLocks/>
          </p:cNvSpPr>
          <p:nvPr/>
        </p:nvSpPr>
        <p:spPr>
          <a:xfrm>
            <a:off x="865682" y="3445334"/>
            <a:ext cx="7821117" cy="2911016"/>
          </a:xfrm>
          <a:prstGeom prst="rect">
            <a:avLst/>
          </a:prstGeom>
          <a:solidFill>
            <a:schemeClr val="bg2">
              <a:lumMod val="90000"/>
            </a:schemeClr>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インタラクション群</a:t>
            </a:r>
            <a:endParaRPr lang="en-US" altLang="ja-JP" dirty="0" smtClean="0"/>
          </a:p>
          <a:p>
            <a:pPr lvl="1"/>
            <a:r>
              <a:rPr lang="ja-JP" altLang="en-US" dirty="0" smtClean="0"/>
              <a:t>個体距離保持行動</a:t>
            </a:r>
            <a:r>
              <a:rPr lang="en-US" altLang="ja-JP" dirty="0" smtClean="0"/>
              <a:t>: 				</a:t>
            </a:r>
            <a:r>
              <a:rPr lang="ja-JP" altLang="en-US" dirty="0" smtClean="0"/>
              <a:t>休息</a:t>
            </a:r>
            <a:endParaRPr lang="en-US" altLang="ja-JP" dirty="0" smtClean="0"/>
          </a:p>
          <a:p>
            <a:pPr lvl="1"/>
            <a:r>
              <a:rPr lang="ja-JP" altLang="en-US" dirty="0" smtClean="0"/>
              <a:t>社会距離保持行動</a:t>
            </a:r>
            <a:r>
              <a:rPr lang="en-US" altLang="ja-JP" dirty="0" smtClean="0"/>
              <a:t>: 				</a:t>
            </a:r>
            <a:r>
              <a:rPr lang="ja-JP" altLang="en-US" dirty="0" smtClean="0"/>
              <a:t>採食・移動</a:t>
            </a:r>
            <a:endParaRPr lang="en-US" altLang="ja-JP" dirty="0" smtClean="0"/>
          </a:p>
          <a:p>
            <a:pPr lvl="1"/>
            <a:r>
              <a:rPr lang="ja-JP" altLang="en-US" dirty="0" smtClean="0"/>
              <a:t>接触・擦り付け・舐める</a:t>
            </a:r>
            <a:r>
              <a:rPr lang="en-US" altLang="ja-JP" dirty="0" smtClean="0"/>
              <a:t>:	 		</a:t>
            </a:r>
            <a:r>
              <a:rPr lang="ja-JP" altLang="en-US" dirty="0" smtClean="0"/>
              <a:t>親和</a:t>
            </a:r>
            <a:endParaRPr lang="en-US" altLang="ja-JP" dirty="0" smtClean="0"/>
          </a:p>
          <a:p>
            <a:pPr lvl="1"/>
            <a:r>
              <a:rPr lang="ja-JP" altLang="en-US" dirty="0" smtClean="0"/>
              <a:t>追いかけあい</a:t>
            </a:r>
            <a:r>
              <a:rPr lang="en-US" altLang="ja-JP" dirty="0" smtClean="0"/>
              <a:t>: 						</a:t>
            </a:r>
            <a:r>
              <a:rPr lang="ja-JP" altLang="en-US" dirty="0" smtClean="0"/>
              <a:t>遊戯</a:t>
            </a:r>
            <a:endParaRPr lang="en-US" altLang="ja-JP" dirty="0" smtClean="0"/>
          </a:p>
          <a:p>
            <a:pPr lvl="1"/>
            <a:r>
              <a:rPr lang="ja-JP" altLang="en-US" dirty="0" smtClean="0">
                <a:solidFill>
                  <a:srgbClr val="FF0000"/>
                </a:solidFill>
              </a:rPr>
              <a:t>動き回り</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a:p>
            <a:pPr lvl="1"/>
            <a:r>
              <a:rPr lang="ja-JP" altLang="en-US" dirty="0" smtClean="0">
                <a:solidFill>
                  <a:srgbClr val="FF0000"/>
                </a:solidFill>
              </a:rPr>
              <a:t>陰部嗅ぎ（性的探査）</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p:txBody>
      </p:sp>
      <p:sp>
        <p:nvSpPr>
          <p:cNvPr id="13" name="右大かっこ 12"/>
          <p:cNvSpPr/>
          <p:nvPr/>
        </p:nvSpPr>
        <p:spPr>
          <a:xfrm>
            <a:off x="5923580" y="5466347"/>
            <a:ext cx="203065" cy="710120"/>
          </a:xfrm>
          <a:prstGeom prst="rightBracket">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ja-JP" altLang="en-US"/>
          </a:p>
        </p:txBody>
      </p:sp>
      <p:sp>
        <p:nvSpPr>
          <p:cNvPr id="14" name="正方形/長方形 13"/>
          <p:cNvSpPr/>
          <p:nvPr/>
        </p:nvSpPr>
        <p:spPr>
          <a:xfrm>
            <a:off x="6051820" y="5483569"/>
            <a:ext cx="3005951" cy="800219"/>
          </a:xfrm>
          <a:prstGeom prst="rect">
            <a:avLst/>
          </a:prstGeom>
          <a:noFill/>
        </p:spPr>
        <p:txBody>
          <a:bodyPr wrap="none" lIns="91440" tIns="45720" rIns="91440" bIns="45720">
            <a:spAutoFit/>
          </a:bodyPr>
          <a:lstStyle/>
          <a:p>
            <a:pPr algn="ctr"/>
            <a:r>
              <a:rPr lang="ja-JP" altLang="en-US" sz="2400" b="0" cap="none" spc="0" dirty="0" smtClean="0">
                <a:ln w="0"/>
                <a:solidFill>
                  <a:srgbClr val="FF0000"/>
                </a:solidFill>
                <a:effectLst>
                  <a:outerShdw blurRad="38100" dist="19050" dir="2700000" algn="tl" rotWithShape="0">
                    <a:schemeClr val="dk1">
                      <a:alpha val="40000"/>
                    </a:schemeClr>
                  </a:outerShdw>
                </a:effectLst>
              </a:rPr>
              <a:t>同時発生</a:t>
            </a:r>
            <a:endParaRPr lang="en-US" altLang="ja-JP" sz="2400" b="0" cap="none" spc="0" dirty="0" smtClean="0">
              <a:ln w="0"/>
              <a:solidFill>
                <a:srgbClr val="FF0000"/>
              </a:solidFill>
              <a:effectLst>
                <a:outerShdw blurRad="38100" dist="19050" dir="2700000" algn="tl" rotWithShape="0">
                  <a:schemeClr val="dk1">
                    <a:alpha val="40000"/>
                  </a:schemeClr>
                </a:outerShdw>
              </a:effectLst>
            </a:endParaRPr>
          </a:p>
          <a:p>
            <a:pPr algn="ctr"/>
            <a:r>
              <a:rPr lang="ja-JP" altLang="en-US" sz="2200" dirty="0" smtClean="0">
                <a:ln w="0"/>
                <a:solidFill>
                  <a:srgbClr val="FF0000"/>
                </a:solidFill>
                <a:effectLst>
                  <a:outerShdw blurRad="38100" dist="19050" dir="2700000" algn="tl" rotWithShape="0">
                    <a:schemeClr val="dk1">
                      <a:alpha val="40000"/>
                    </a:schemeClr>
                  </a:outerShdw>
                </a:effectLst>
              </a:rPr>
              <a:t>（発情牛の特定が必要）</a:t>
            </a:r>
            <a:endParaRPr lang="ja-JP" altLang="en-US" sz="2200" b="0" cap="none" spc="0" dirty="0">
              <a:ln w="0"/>
              <a:solidFill>
                <a:srgbClr val="FF0000"/>
              </a:solidFill>
              <a:effectLst>
                <a:outerShdw blurRad="38100" dist="19050" dir="2700000" algn="tl" rotWithShape="0">
                  <a:schemeClr val="dk1">
                    <a:alpha val="40000"/>
                  </a:schemeClr>
                </a:outerShdw>
              </a:effectLst>
            </a:endParaRPr>
          </a:p>
        </p:txBody>
      </p:sp>
      <p:sp>
        <p:nvSpPr>
          <p:cNvPr id="9" name="正方形/長方形 8"/>
          <p:cNvSpPr/>
          <p:nvPr/>
        </p:nvSpPr>
        <p:spPr>
          <a:xfrm>
            <a:off x="4694678" y="6342258"/>
            <a:ext cx="3569823" cy="276999"/>
          </a:xfrm>
          <a:prstGeom prst="rect">
            <a:avLst/>
          </a:prstGeom>
        </p:spPr>
        <p:txBody>
          <a:bodyPr wrap="none">
            <a:spAutoFit/>
          </a:bodyPr>
          <a:lstStyle/>
          <a:p>
            <a:r>
              <a:rPr lang="ja-JP" altLang="en-US" sz="1200" dirty="0" smtClean="0"/>
              <a:t>朝倉書店 動物行動図説 </a:t>
            </a:r>
            <a:r>
              <a:rPr lang="en-US" altLang="ja-JP" sz="1200" dirty="0" smtClean="0"/>
              <a:t>p81, p108, p114, p119</a:t>
            </a:r>
            <a:r>
              <a:rPr lang="ja-JP" altLang="en-US" sz="1200" dirty="0" smtClean="0"/>
              <a:t>より</a:t>
            </a:r>
            <a:endParaRPr lang="ja-JP" altLang="en-US" sz="1200" dirty="0"/>
          </a:p>
        </p:txBody>
      </p:sp>
    </p:spTree>
    <p:extLst>
      <p:ext uri="{BB962C8B-B14F-4D97-AF65-F5344CB8AC3E}">
        <p14:creationId xmlns:p14="http://schemas.microsoft.com/office/powerpoint/2010/main" val="3648169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23</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solidFill>
                  <a:srgbClr val="0E5D25"/>
                </a:solidFill>
              </a:rPr>
              <a:t>コミュニティ決定</a:t>
            </a:r>
            <a:endParaRPr lang="ja-JP" altLang="en-US" dirty="0">
              <a:solidFill>
                <a:srgbClr val="0E5D25"/>
              </a:solidFill>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72" y="3756564"/>
            <a:ext cx="5432220" cy="167809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25677" y="5330162"/>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25677" y="5330162"/>
                <a:ext cx="8015590" cy="895758"/>
              </a:xfrm>
              <a:prstGeom prst="rect">
                <a:avLst/>
              </a:prstGeom>
              <a:blipFill>
                <a:blip r:embed="rId5"/>
                <a:stretch>
                  <a:fillRect/>
                </a:stretch>
              </a:blipFill>
            </p:spPr>
            <p:txBody>
              <a:bodyPr/>
              <a:lstStyle/>
              <a:p>
                <a:r>
                  <a:rPr lang="ja-JP" altLang="en-US">
                    <a:noFill/>
                  </a:rPr>
                  <a:t> </a:t>
                </a:r>
              </a:p>
            </p:txBody>
          </p:sp>
        </mc:Fallback>
      </mc:AlternateContent>
      <p:grpSp>
        <p:nvGrpSpPr>
          <p:cNvPr id="5" name="グループ化 4"/>
          <p:cNvGrpSpPr/>
          <p:nvPr/>
        </p:nvGrpSpPr>
        <p:grpSpPr>
          <a:xfrm>
            <a:off x="1090718" y="2522719"/>
            <a:ext cx="6540853" cy="911545"/>
            <a:chOff x="344216" y="2222196"/>
            <a:chExt cx="7287356" cy="1015579"/>
          </a:xfrm>
        </p:grpSpPr>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622" y="2227235"/>
              <a:ext cx="1261502" cy="1009202"/>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878" y="2228573"/>
              <a:ext cx="1261502" cy="1009202"/>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070" y="2222196"/>
              <a:ext cx="1261502" cy="1009202"/>
            </a:xfrm>
            <a:prstGeom prst="rect">
              <a:avLst/>
            </a:prstGeom>
          </p:spPr>
        </p:pic>
        <mc:AlternateContent xmlns:mc="http://schemas.openxmlformats.org/markup-compatibility/2006">
          <mc:Choice xmlns:a14="http://schemas.microsoft.com/office/drawing/2010/main" Requires="a14">
            <p:sp>
              <p:nvSpPr>
                <p:cNvPr id="18" name="正方形/長方形 17"/>
                <p:cNvSpPr/>
                <p:nvPr/>
              </p:nvSpPr>
              <p:spPr>
                <a:xfrm>
                  <a:off x="2431966" y="2313289"/>
                  <a:ext cx="1254954" cy="787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1</m:t>
                                </m:r>
                              </m:sup>
                            </m:sSup>
                          </m:num>
                          <m:den>
                            <m:r>
                              <a:rPr lang="en-US" altLang="ja-JP" sz="2000" b="0" i="1" smtClean="0">
                                <a:latin typeface="Cambria Math" panose="02040503050406030204" pitchFamily="18" charset="0"/>
                              </a:rPr>
                              <m:t>2</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p:sp>
              <p:nvSpPr>
                <p:cNvPr id="18" name="正方形/長方形 17"/>
                <p:cNvSpPr>
                  <a:spLocks noRot="1" noChangeAspect="1" noMove="1" noResize="1" noEditPoints="1" noAdjustHandles="1" noChangeArrowheads="1" noChangeShapeType="1" noTextEdit="1"/>
                </p:cNvSpPr>
                <p:nvPr/>
              </p:nvSpPr>
              <p:spPr>
                <a:xfrm>
                  <a:off x="2431966" y="2313289"/>
                  <a:ext cx="1254954" cy="78796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正方形/長方形 18"/>
                <p:cNvSpPr/>
                <p:nvPr/>
              </p:nvSpPr>
              <p:spPr>
                <a:xfrm>
                  <a:off x="4635675" y="2272643"/>
                  <a:ext cx="1915480" cy="7894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 ⋯ </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4</m:t>
                                </m:r>
                              </m:sup>
                            </m:sSup>
                          </m:num>
                          <m:den>
                            <m:r>
                              <a:rPr lang="en-US" altLang="ja-JP" sz="2000" b="0" i="1" smtClean="0">
                                <a:latin typeface="Cambria Math" panose="02040503050406030204" pitchFamily="18" charset="0"/>
                              </a:rPr>
                              <m:t>5</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p:sp>
              <p:nvSpPr>
                <p:cNvPr id="19" name="正方形/長方形 18"/>
                <p:cNvSpPr>
                  <a:spLocks noRot="1" noChangeAspect="1" noMove="1" noResize="1" noEditPoints="1" noAdjustHandles="1" noChangeArrowheads="1" noChangeShapeType="1" noTextEdit="1"/>
                </p:cNvSpPr>
                <p:nvPr/>
              </p:nvSpPr>
              <p:spPr>
                <a:xfrm>
                  <a:off x="4635675" y="2272643"/>
                  <a:ext cx="1915480" cy="78946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44216" y="2514347"/>
                  <a:ext cx="920406" cy="445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44216" y="2514347"/>
                  <a:ext cx="920406" cy="445687"/>
                </a:xfrm>
                <a:prstGeom prst="rect">
                  <a:avLst/>
                </a:prstGeom>
                <a:blipFill>
                  <a:blip r:embed="rId9"/>
                  <a:stretch>
                    <a:fillRect l="-2222" r="-1481" b="-20000"/>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4" name="テキスト ボックス 13"/>
              <p:cNvSpPr txBox="1"/>
              <p:nvPr/>
            </p:nvSpPr>
            <p:spPr>
              <a:xfrm>
                <a:off x="825677" y="1669133"/>
                <a:ext cx="7344382" cy="971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f>
                            <m:fPr>
                              <m:ctrlPr>
                                <a:rPr lang="en-US" altLang="ja-JP" sz="2000" b="0" i="1" smtClean="0">
                                  <a:latin typeface="Cambria Math" panose="02040503050406030204" pitchFamily="18" charset="0"/>
                                  <a:ea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num>
                            <m:den>
                              <m:f>
                                <m:fPr>
                                  <m:type m:val="skw"/>
                                  <m:ctrlPr>
                                    <a:rPr lang="en-US" altLang="ja-JP" sz="2000" i="1" smtClean="0">
                                      <a:latin typeface="Cambria Math" panose="02040503050406030204" pitchFamily="18" charset="0"/>
                                    </a:rPr>
                                  </m:ctrlPr>
                                </m:fPr>
                                <m:num>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num>
                                <m:den>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den>
                              </m:f>
                              <m:r>
                                <a:rPr lang="en-US" altLang="ja-JP" sz="2000" b="0" i="1" smtClean="0">
                                  <a:latin typeface="Cambria Math" panose="02040503050406030204" pitchFamily="18" charset="0"/>
                                  <a:ea typeface="Cambria Math" panose="02040503050406030204" pitchFamily="18" charset="0"/>
                                </a:rPr>
                                <m:t>+1</m:t>
                              </m:r>
                            </m:den>
                          </m:f>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825677" y="1669133"/>
                <a:ext cx="7344382" cy="971548"/>
              </a:xfrm>
              <a:prstGeom prst="rect">
                <a:avLst/>
              </a:prstGeom>
              <a:blipFill>
                <a:blip r:embed="rId10"/>
                <a:stretch>
                  <a:fillRect/>
                </a:stretch>
              </a:blipFill>
            </p:spPr>
            <p:txBody>
              <a:bodyPr/>
              <a:lstStyle/>
              <a:p>
                <a:r>
                  <a:rPr lang="ja-JP" altLang="en-US">
                    <a:noFill/>
                  </a:rPr>
                  <a:t> </a:t>
                </a:r>
              </a:p>
            </p:txBody>
          </p:sp>
        </mc:Fallback>
      </mc:AlternateContent>
      <p:sp>
        <p:nvSpPr>
          <p:cNvPr id="21" name="テキスト ボックス 20"/>
          <p:cNvSpPr txBox="1"/>
          <p:nvPr/>
        </p:nvSpPr>
        <p:spPr>
          <a:xfrm>
            <a:off x="544749" y="1226107"/>
            <a:ext cx="7844141" cy="830997"/>
          </a:xfrm>
          <a:prstGeom prst="rect">
            <a:avLst/>
          </a:prstGeom>
          <a:noFill/>
        </p:spPr>
        <p:txBody>
          <a:bodyPr wrap="square" rtlCol="0">
            <a:spAutoFit/>
          </a:bodyPr>
          <a:lstStyle/>
          <a:p>
            <a:pPr marL="457200" indent="-457200">
              <a:buFont typeface="+mj-lt"/>
              <a:buAutoNum type="arabicPeriod"/>
            </a:pPr>
            <a:r>
              <a:rPr lang="ja-JP" altLang="en-US" sz="2400" dirty="0" smtClean="0"/>
              <a:t>次のような方法で時系列性を考慮した重み付きグラフを作成する</a:t>
            </a:r>
            <a:endParaRPr kumimoji="1" lang="ja-JP" altLang="en-US" sz="2400" dirty="0"/>
          </a:p>
        </p:txBody>
      </p:sp>
      <p:sp>
        <p:nvSpPr>
          <p:cNvPr id="4" name="正方形/長方形 3"/>
          <p:cNvSpPr/>
          <p:nvPr/>
        </p:nvSpPr>
        <p:spPr>
          <a:xfrm>
            <a:off x="544749" y="3368205"/>
            <a:ext cx="5532284" cy="461665"/>
          </a:xfrm>
          <a:prstGeom prst="rect">
            <a:avLst/>
          </a:prstGeom>
        </p:spPr>
        <p:txBody>
          <a:bodyPr wrap="none">
            <a:spAutoFit/>
          </a:bodyPr>
          <a:lstStyle/>
          <a:p>
            <a:pPr marL="457200" indent="-457200">
              <a:buFont typeface="+mj-lt"/>
              <a:buAutoNum type="arabicPeriod" startAt="2"/>
            </a:pPr>
            <a:r>
              <a:rPr lang="en-US" altLang="ja-JP" sz="2400" dirty="0"/>
              <a:t>Louvain</a:t>
            </a:r>
            <a:r>
              <a:rPr lang="ja-JP" altLang="en-US" sz="2400" dirty="0"/>
              <a:t>法を用いてクラスタリングする</a:t>
            </a:r>
          </a:p>
        </p:txBody>
      </p:sp>
    </p:spTree>
    <p:extLst>
      <p:ext uri="{BB962C8B-B14F-4D97-AF65-F5344CB8AC3E}">
        <p14:creationId xmlns:p14="http://schemas.microsoft.com/office/powerpoint/2010/main" val="3881436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24</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4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96305" cy="1143000"/>
          </a:xfrm>
        </p:spPr>
        <p:txBody>
          <a:bodyPr/>
          <a:lstStyle/>
          <a:p>
            <a:r>
              <a:rPr lang="ja-JP" altLang="en-US" dirty="0"/>
              <a:t>コミュニティの時間遷移に着目した変化点検出</a:t>
            </a:r>
            <a:endParaRPr kumimoji="1" lang="ja-JP" altLang="en-US" dirty="0"/>
          </a:p>
        </p:txBody>
      </p:sp>
      <p:sp>
        <p:nvSpPr>
          <p:cNvPr id="3" name="コンテンツ プレースホルダー 2"/>
          <p:cNvSpPr>
            <a:spLocks noGrp="1"/>
          </p:cNvSpPr>
          <p:nvPr>
            <p:ph idx="1"/>
          </p:nvPr>
        </p:nvSpPr>
        <p:spPr>
          <a:xfrm>
            <a:off x="321847" y="1339774"/>
            <a:ext cx="7821117" cy="812489"/>
          </a:xfrm>
        </p:spPr>
        <p:txBody>
          <a:bodyPr/>
          <a:lstStyle/>
          <a:p>
            <a:pPr marL="0" indent="0">
              <a:buNone/>
            </a:pPr>
            <a:r>
              <a:rPr kumimoji="1" lang="ja-JP" altLang="en-US" dirty="0" smtClean="0"/>
              <a:t>過去の同期度から現在のタイムスタンプでのコミュニティを予測できるのではないか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25</a:t>
            </a:fld>
            <a:endParaRPr kumimoji="1" lang="ja-JP" altLang="en-US"/>
          </a:p>
        </p:txBody>
      </p:sp>
      <p:grpSp>
        <p:nvGrpSpPr>
          <p:cNvPr id="10" name="グループ化 9"/>
          <p:cNvGrpSpPr/>
          <p:nvPr/>
        </p:nvGrpSpPr>
        <p:grpSpPr>
          <a:xfrm>
            <a:off x="2203762" y="2412691"/>
            <a:ext cx="1502677" cy="1464033"/>
            <a:chOff x="1319181" y="2366552"/>
            <a:chExt cx="1502677" cy="1464033"/>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8" name="直線コネクタ 7"/>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9" name="テキスト ボックス 8"/>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−2</m:t>
                            </m:r>
                          </m:sub>
                        </m:sSub>
                      </m:oMath>
                    </m:oMathPara>
                  </a14:m>
                  <a:endParaRPr lang="en-US" altLang="ja-JP" sz="2400" dirty="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4"/>
                  <a:stretch>
                    <a:fillRect l="-5946" r="-4865" b="-13386"/>
                  </a:stretch>
                </a:blipFill>
              </p:spPr>
              <p:txBody>
                <a:bodyPr/>
                <a:lstStyle/>
                <a:p>
                  <a:r>
                    <a:rPr lang="ja-JP" altLang="en-US">
                      <a:noFill/>
                    </a:rPr>
                    <a:t> </a:t>
                  </a:r>
                </a:p>
              </p:txBody>
            </p:sp>
          </mc:Fallback>
        </mc:AlternateContent>
      </p:grpSp>
      <p:grpSp>
        <p:nvGrpSpPr>
          <p:cNvPr id="11" name="グループ化 10"/>
          <p:cNvGrpSpPr/>
          <p:nvPr/>
        </p:nvGrpSpPr>
        <p:grpSpPr>
          <a:xfrm>
            <a:off x="3706439" y="2412691"/>
            <a:ext cx="1502677" cy="1464033"/>
            <a:chOff x="1319181" y="2366552"/>
            <a:chExt cx="1502677" cy="1464033"/>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4" name="直線コネクタ 13"/>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5" name="テキスト ボックス 14"/>
                <p:cNvSpPr txBox="1"/>
                <p:nvPr/>
              </p:nvSpPr>
              <p:spPr>
                <a:xfrm>
                  <a:off x="1692645" y="2614243"/>
                  <a:ext cx="1129213"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m:oMathPara>
                  </a14:m>
                  <a:endParaRPr kumimoji="1" lang="en-US" altLang="ja-JP" sz="20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5"/>
                  <a:stretch>
                    <a:fillRect l="-5376" r="-4839" b="-13386"/>
                  </a:stretch>
                </a:blipFill>
              </p:spPr>
              <p:txBody>
                <a:bodyPr/>
                <a:lstStyle/>
                <a:p>
                  <a:r>
                    <a:rPr lang="ja-JP" altLang="en-US">
                      <a:noFill/>
                    </a:rPr>
                    <a:t> </a:t>
                  </a:r>
                </a:p>
              </p:txBody>
            </p:sp>
          </mc:Fallback>
        </mc:AlternateContent>
      </p:grpSp>
      <p:grpSp>
        <p:nvGrpSpPr>
          <p:cNvPr id="16" name="グループ化 15"/>
          <p:cNvGrpSpPr/>
          <p:nvPr/>
        </p:nvGrpSpPr>
        <p:grpSpPr>
          <a:xfrm>
            <a:off x="696435" y="2412691"/>
            <a:ext cx="1502677" cy="1464033"/>
            <a:chOff x="1319181" y="2366552"/>
            <a:chExt cx="1502677" cy="1464033"/>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9" name="直線コネクタ 18"/>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0" name="テキスト ボックス 19"/>
                <p:cNvSpPr txBox="1"/>
                <p:nvPr/>
              </p:nvSpPr>
              <p:spPr>
                <a:xfrm>
                  <a:off x="1692645" y="2614243"/>
                  <a:ext cx="1129213"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−3</m:t>
                            </m:r>
                          </m:sub>
                        </m:sSub>
                      </m:oMath>
                    </m:oMathPara>
                  </a14:m>
                  <a:endParaRPr kumimoji="1" lang="en-US" altLang="ja-JP" sz="24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6"/>
                  <a:stretch>
                    <a:fillRect l="-5946" r="-4865" b="-13386"/>
                  </a:stretch>
                </a:blipFill>
              </p:spPr>
              <p:txBody>
                <a:bodyPr/>
                <a:lstStyle/>
                <a:p>
                  <a:r>
                    <a:rPr lang="ja-JP" altLang="en-US">
                      <a:noFill/>
                    </a:rPr>
                    <a:t> </a:t>
                  </a:r>
                </a:p>
              </p:txBody>
            </p:sp>
          </mc:Fallback>
        </mc:AlternateContent>
      </p:grpSp>
      <p:sp>
        <p:nvSpPr>
          <p:cNvPr id="21" name="右矢印 20"/>
          <p:cNvSpPr/>
          <p:nvPr/>
        </p:nvSpPr>
        <p:spPr>
          <a:xfrm>
            <a:off x="5461819" y="2802786"/>
            <a:ext cx="422787"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58963" y="2537270"/>
            <a:ext cx="2556387" cy="1015663"/>
          </a:xfrm>
          <a:prstGeom prst="rect">
            <a:avLst/>
          </a:prstGeom>
          <a:noFill/>
        </p:spPr>
        <p:txBody>
          <a:bodyPr wrap="square" rtlCol="0">
            <a:spAutoFit/>
          </a:bodyPr>
          <a:lstStyle/>
          <a:p>
            <a:pPr algn="ctr"/>
            <a:r>
              <a:rPr kumimoji="1" lang="ja-JP" altLang="en-US" sz="2000" dirty="0" smtClean="0"/>
              <a:t>同じコミュニティ</a:t>
            </a:r>
            <a:endParaRPr kumimoji="1" lang="en-US" altLang="ja-JP" sz="2000" dirty="0" smtClean="0"/>
          </a:p>
          <a:p>
            <a:pPr algn="ctr"/>
            <a:r>
              <a:rPr lang="en-US" altLang="ja-JP" sz="2000" dirty="0" smtClean="0"/>
              <a:t>or </a:t>
            </a:r>
          </a:p>
          <a:p>
            <a:pPr algn="ctr"/>
            <a:r>
              <a:rPr kumimoji="1" lang="ja-JP" altLang="en-US" sz="2000" dirty="0" smtClean="0"/>
              <a:t>同じコミュニティでない</a:t>
            </a:r>
            <a:endParaRPr kumimoji="1" lang="ja-JP" altLang="en-US" sz="2000" dirty="0"/>
          </a:p>
        </p:txBody>
      </p:sp>
      <p:sp>
        <p:nvSpPr>
          <p:cNvPr id="23" name="コンテンツ プレースホルダー 2"/>
          <p:cNvSpPr txBox="1">
            <a:spLocks/>
          </p:cNvSpPr>
          <p:nvPr/>
        </p:nvSpPr>
        <p:spPr>
          <a:xfrm>
            <a:off x="696435" y="4296819"/>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推定したコミュニティと大きく外れる</a:t>
            </a:r>
            <a:r>
              <a:rPr lang="en-US" altLang="ja-JP" dirty="0" smtClean="0"/>
              <a:t>=&gt;</a:t>
            </a:r>
            <a:r>
              <a:rPr lang="ja-JP" altLang="en-US" dirty="0" smtClean="0"/>
              <a:t>変化点</a:t>
            </a:r>
            <a:r>
              <a:rPr lang="en-US" altLang="ja-JP" dirty="0" smtClean="0"/>
              <a:t>??</a:t>
            </a:r>
            <a:endParaRPr lang="ja-JP" altLang="en-US" dirty="0"/>
          </a:p>
        </p:txBody>
      </p:sp>
      <mc:AlternateContent xmlns:mc="http://schemas.openxmlformats.org/markup-compatibility/2006">
        <mc:Choice xmlns:a14="http://schemas.microsoft.com/office/drawing/2010/main" Requires="a14">
          <p:sp>
            <p:nvSpPr>
              <p:cNvPr id="24" name="正方形/長方形 23"/>
              <p:cNvSpPr/>
              <p:nvPr/>
            </p:nvSpPr>
            <p:spPr>
              <a:xfrm>
                <a:off x="321847" y="5522441"/>
                <a:ext cx="8940140" cy="12854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sz="2400" b="0" i="1" strike="sngStrike" smtClean="0">
                              <a:latin typeface="Cambria Math" panose="02040503050406030204" pitchFamily="18" charset="0"/>
                            </a:rPr>
                          </m:ctrlPr>
                        </m:sSubPr>
                        <m:e>
                          <m:r>
                            <a:rPr lang="en-US" altLang="ja-JP" sz="2400" b="0" i="1" strike="sngStrike" smtClean="0">
                              <a:latin typeface="Cambria Math" panose="02040503050406030204" pitchFamily="18" charset="0"/>
                            </a:rPr>
                            <m:t>𝑦</m:t>
                          </m:r>
                        </m:e>
                        <m:sub>
                          <m:r>
                            <a:rPr lang="en-US" altLang="ja-JP" sz="2400" b="0" i="1" strike="sngStrike" smtClean="0">
                              <a:latin typeface="Cambria Math" panose="02040503050406030204" pitchFamily="18" charset="0"/>
                            </a:rPr>
                            <m:t>𝑡</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1</m:t>
                              </m:r>
                            </m:sub>
                          </m:sSub>
                          <m:r>
                            <a:rPr lang="en-US" altLang="ja-JP" sz="2400" b="0" i="1" strike="sngStrike" smtClean="0">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−1</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2</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−2</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3</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−3</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4</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−4</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5</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−5</m:t>
                          </m:r>
                        </m:sub>
                      </m:sSub>
                    </m:oMath>
                  </m:oMathPara>
                </a14:m>
                <a:endParaRPr lang="en-US" altLang="ja-JP" sz="2400" strike="sngStrike" dirty="0" smtClean="0"/>
              </a:p>
              <a:p>
                <a:pP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r>
                              <a:rPr lang="ja-JP" altLang="en-US" sz="2400" i="1">
                                <a:latin typeface="Cambria Math" panose="02040503050406030204" pitchFamily="18" charset="0"/>
                              </a:rPr>
                              <m:t>同一</m:t>
                            </m:r>
                            <m:r>
                              <a:rPr lang="ja-JP" altLang="en-US" sz="2400" i="1" smtClean="0">
                                <a:latin typeface="Cambria Math" panose="02040503050406030204" pitchFamily="18" charset="0"/>
                              </a:rPr>
                              <m:t>コミュニティ</m:t>
                            </m:r>
                            <m:r>
                              <a:rPr lang="ja-JP" altLang="en-US" sz="2400" i="1">
                                <a:latin typeface="Cambria Math" panose="02040503050406030204" pitchFamily="18" charset="0"/>
                              </a:rPr>
                              <m:t>である</m:t>
                            </m:r>
                          </m:e>
                          <m:e>
                            <m:r>
                              <a:rPr lang="en-US" altLang="ja-JP" sz="2400" b="0" i="1" smtClean="0">
                                <a:latin typeface="Cambria Math" panose="02040503050406030204" pitchFamily="18" charset="0"/>
                              </a:rPr>
                              <m:t>0: </m:t>
                            </m:r>
                            <m:r>
                              <a:rPr lang="ja-JP" altLang="en-US" sz="2400" i="1">
                                <a:latin typeface="Cambria Math" panose="02040503050406030204" pitchFamily="18" charset="0"/>
                              </a:rPr>
                              <m:t>同一コミュニティ</m:t>
                            </m:r>
                            <m:r>
                              <a:rPr lang="ja-JP" altLang="en-US" sz="2400" i="1" smtClean="0">
                                <a:latin typeface="Cambria Math" panose="02040503050406030204" pitchFamily="18" charset="0"/>
                              </a:rPr>
                              <m:t>でない</m:t>
                            </m:r>
                          </m:e>
                        </m:eqArr>
                      </m:e>
                    </m:d>
                  </m:oMath>
                </a14:m>
                <a:endParaRPr lang="ja-JP" altLang="en-US" sz="2400" dirty="0"/>
              </a:p>
            </p:txBody>
          </p:sp>
        </mc:Choice>
        <mc:Fallback>
          <p:sp>
            <p:nvSpPr>
              <p:cNvPr id="24" name="正方形/長方形 23"/>
              <p:cNvSpPr>
                <a:spLocks noRot="1" noChangeAspect="1" noMove="1" noResize="1" noEditPoints="1" noAdjustHandles="1" noChangeArrowheads="1" noChangeShapeType="1" noTextEdit="1"/>
              </p:cNvSpPr>
              <p:nvPr/>
            </p:nvSpPr>
            <p:spPr>
              <a:xfrm>
                <a:off x="321847" y="5522441"/>
                <a:ext cx="8940140" cy="1285480"/>
              </a:xfrm>
              <a:prstGeom prst="rect">
                <a:avLst/>
              </a:prstGeom>
              <a:blipFill>
                <a:blip r:embed="rId7"/>
                <a:stretch>
                  <a:fillRect/>
                </a:stretch>
              </a:blipFill>
            </p:spPr>
            <p:txBody>
              <a:bodyPr/>
              <a:lstStyle/>
              <a:p>
                <a:r>
                  <a:rPr lang="ja-JP" altLang="en-US">
                    <a:noFill/>
                  </a:rPr>
                  <a:t> </a:t>
                </a:r>
              </a:p>
            </p:txBody>
          </p:sp>
        </mc:Fallback>
      </mc:AlternateContent>
      <p:sp>
        <p:nvSpPr>
          <p:cNvPr id="25" name="コンテンツ プレースホルダー 2"/>
          <p:cNvSpPr txBox="1">
            <a:spLocks/>
          </p:cNvSpPr>
          <p:nvPr/>
        </p:nvSpPr>
        <p:spPr>
          <a:xfrm>
            <a:off x="321847" y="5053680"/>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u="sng" dirty="0" smtClean="0"/>
              <a:t>予測</a:t>
            </a:r>
            <a:r>
              <a:rPr lang="ja-JP" altLang="en-US" u="sng" dirty="0"/>
              <a:t>モデル</a:t>
            </a:r>
          </a:p>
        </p:txBody>
      </p:sp>
    </p:spTree>
    <p:extLst>
      <p:ext uri="{BB962C8B-B14F-4D97-AF65-F5344CB8AC3E}">
        <p14:creationId xmlns:p14="http://schemas.microsoft.com/office/powerpoint/2010/main" val="3116975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コミュニティ予測の検証実験</a:t>
            </a:r>
            <a:endParaRPr kumimoji="1" lang="ja-JP" altLang="en-US" dirty="0"/>
          </a:p>
        </p:txBody>
      </p:sp>
      <p:sp>
        <p:nvSpPr>
          <p:cNvPr id="3" name="コンテンツ プレースホルダー 2"/>
          <p:cNvSpPr>
            <a:spLocks noGrp="1"/>
          </p:cNvSpPr>
          <p:nvPr>
            <p:ph idx="1"/>
          </p:nvPr>
        </p:nvSpPr>
        <p:spPr>
          <a:xfrm>
            <a:off x="732946" y="1422520"/>
            <a:ext cx="7953853" cy="3326461"/>
          </a:xfrm>
        </p:spPr>
        <p:txBody>
          <a:bodyPr/>
          <a:lstStyle/>
          <a:p>
            <a:pPr marL="0" indent="0">
              <a:buNone/>
            </a:pPr>
            <a:r>
              <a:rPr lang="en-US" altLang="ja-JP" dirty="0" smtClean="0"/>
              <a:t>2</a:t>
            </a:r>
            <a:r>
              <a:rPr lang="ja-JP" altLang="en-US" dirty="0" smtClean="0"/>
              <a:t>頭の過去離散時間</a:t>
            </a:r>
            <a:r>
              <a:rPr lang="en-US" altLang="ja-JP" dirty="0" smtClean="0"/>
              <a:t>5</a:t>
            </a:r>
            <a:r>
              <a:rPr lang="ja-JP" altLang="en-US" dirty="0" smtClean="0"/>
              <a:t>個分の同期度から、現在時間において</a:t>
            </a:r>
            <a:r>
              <a:rPr lang="en-US" altLang="ja-JP" dirty="0" smtClean="0"/>
              <a:t>2</a:t>
            </a:r>
            <a:r>
              <a:rPr lang="ja-JP" altLang="en-US" dirty="0" smtClean="0"/>
              <a:t>頭が同一のコミュニティに含まれるかどうかを予測する</a:t>
            </a:r>
            <a:endParaRPr lang="en-US" altLang="ja-JP" dirty="0" smtClean="0"/>
          </a:p>
          <a:p>
            <a:pPr marL="0" indent="0">
              <a:buNone/>
            </a:pPr>
            <a:endParaRPr lang="en-US" altLang="ja-JP" sz="2000" dirty="0" smtClean="0"/>
          </a:p>
          <a:p>
            <a:r>
              <a:rPr lang="ja-JP" altLang="en-US" sz="2000" dirty="0" smtClean="0"/>
              <a:t>トレーニングデータ</a:t>
            </a:r>
            <a:r>
              <a:rPr kumimoji="1" lang="ja-JP" altLang="en-US" sz="2000" dirty="0" smtClean="0"/>
              <a:t>数</a:t>
            </a:r>
            <a:r>
              <a:rPr kumimoji="1" lang="en-US" altLang="ja-JP" sz="2000" dirty="0" smtClean="0"/>
              <a:t>: </a:t>
            </a:r>
            <a:r>
              <a:rPr kumimoji="1" lang="ja-JP" altLang="en-US" sz="2000" dirty="0" smtClean="0"/>
              <a:t>約</a:t>
            </a:r>
            <a:r>
              <a:rPr kumimoji="1" lang="en-US" altLang="ja-JP" sz="2000" dirty="0" smtClean="0"/>
              <a:t>44000 (1</a:t>
            </a:r>
            <a:r>
              <a:rPr kumimoji="1" lang="ja-JP" altLang="en-US" sz="2000" dirty="0" smtClean="0"/>
              <a:t>日分全頭分</a:t>
            </a:r>
            <a:r>
              <a:rPr kumimoji="1" lang="en-US" altLang="ja-JP" sz="2000" dirty="0" smtClean="0"/>
              <a:t>)</a:t>
            </a:r>
          </a:p>
          <a:p>
            <a:r>
              <a:rPr lang="en-US" altLang="ja-JP" sz="2000" dirty="0" err="1" smtClean="0"/>
              <a:t>Scikit</a:t>
            </a:r>
            <a:r>
              <a:rPr lang="en-US" altLang="ja-JP" sz="2000" dirty="0" smtClean="0"/>
              <a:t>-learn</a:t>
            </a:r>
            <a:r>
              <a:rPr lang="ja-JP" altLang="en-US" sz="2000" dirty="0" smtClean="0"/>
              <a:t>の</a:t>
            </a:r>
            <a:r>
              <a:rPr lang="en-US" altLang="ja-JP" sz="2000" dirty="0" err="1" smtClean="0"/>
              <a:t>MLPClassifier</a:t>
            </a:r>
            <a:r>
              <a:rPr lang="ja-JP" altLang="en-US" sz="2000" dirty="0" smtClean="0"/>
              <a:t>を使用（ニューラルネットワーク）</a:t>
            </a:r>
            <a:endParaRPr lang="en-US" altLang="ja-JP" sz="2000" dirty="0"/>
          </a:p>
          <a:p>
            <a:r>
              <a:rPr kumimoji="1" lang="ja-JP" altLang="en-US" sz="2000" dirty="0" smtClean="0"/>
              <a:t>パラメータ探索結果 </a:t>
            </a:r>
            <a:r>
              <a:rPr lang="en-US" altLang="ja-JP" sz="2000" dirty="0" smtClean="0"/>
              <a:t>{activation=‘</a:t>
            </a:r>
            <a:r>
              <a:rPr lang="en-US" altLang="ja-JP" sz="2000" dirty="0" err="1" smtClean="0"/>
              <a:t>tanh</a:t>
            </a:r>
            <a:r>
              <a:rPr lang="en-US" altLang="ja-JP" sz="2000" dirty="0" smtClean="0"/>
              <a:t>’, alpha=1e-05,</a:t>
            </a:r>
            <a:r>
              <a:rPr lang="ja-JP" altLang="en-US" sz="2000" dirty="0" smtClean="0"/>
              <a:t>　</a:t>
            </a:r>
            <a:r>
              <a:rPr lang="en-US" altLang="ja-JP" sz="2000" dirty="0" err="1" smtClean="0"/>
              <a:t>hidden_layer_sizes</a:t>
            </a:r>
            <a:r>
              <a:rPr lang="en-US" altLang="ja-JP" sz="2000" dirty="0"/>
              <a:t>=(10, 10</a:t>
            </a:r>
            <a:r>
              <a:rPr lang="en-US" altLang="ja-JP" sz="2000" dirty="0" smtClean="0"/>
              <a:t>),</a:t>
            </a:r>
            <a:r>
              <a:rPr lang="ja-JP" altLang="en-US" sz="2000" dirty="0"/>
              <a:t> </a:t>
            </a:r>
            <a:r>
              <a:rPr lang="en-US" altLang="ja-JP" sz="2000" dirty="0" err="1" smtClean="0"/>
              <a:t>learning_rate_init</a:t>
            </a:r>
            <a:r>
              <a:rPr lang="en-US" altLang="ja-JP" sz="2000" dirty="0" smtClean="0"/>
              <a:t>=1e-07, solver</a:t>
            </a:r>
            <a:r>
              <a:rPr lang="en-US" altLang="ja-JP" sz="2000" dirty="0"/>
              <a:t>='</a:t>
            </a:r>
            <a:r>
              <a:rPr lang="en-US" altLang="ja-JP" sz="2000" dirty="0" err="1"/>
              <a:t>lbfgs</a:t>
            </a:r>
            <a:r>
              <a:rPr lang="en-US" altLang="ja-JP" sz="2000" dirty="0" smtClean="0"/>
              <a:t>')}</a:t>
            </a:r>
          </a:p>
          <a:p>
            <a:r>
              <a:rPr kumimoji="1" lang="ja-JP" altLang="en-US" sz="2000" dirty="0" smtClean="0"/>
              <a:t>翌日のコミュニティ履歴を用いてテストする</a:t>
            </a:r>
            <a:endParaRPr kumimoji="1" lang="en-US" altLang="ja-JP" sz="2000" dirty="0" smtClean="0"/>
          </a:p>
          <a:p>
            <a:pPr marL="0" indent="0">
              <a:lnSpc>
                <a:spcPct val="150000"/>
              </a:lnSpc>
              <a:buNone/>
            </a:pPr>
            <a:r>
              <a:rPr lang="ja-JP" altLang="en-US" sz="2000" u="sng" dirty="0" smtClean="0"/>
              <a:t>テスト</a:t>
            </a:r>
            <a:r>
              <a:rPr lang="ja-JP" altLang="en-US" sz="2000" u="sng" dirty="0"/>
              <a:t>結果</a:t>
            </a:r>
            <a:endParaRPr kumimoji="1" lang="en-US" altLang="ja-JP" sz="2000"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26</a:t>
            </a:fld>
            <a:endParaRPr kumimoji="1" lang="ja-JP" altLang="en-US"/>
          </a:p>
        </p:txBody>
      </p:sp>
      <mc:AlternateContent xmlns:mc="http://schemas.openxmlformats.org/markup-compatibility/2006">
        <mc:Choice xmlns:a14="http://schemas.microsoft.com/office/drawing/2010/main" Requires="a14">
          <p:sp>
            <p:nvSpPr>
              <p:cNvPr id="6" name="正方形/長方形 5"/>
              <p:cNvSpPr/>
              <p:nvPr/>
            </p:nvSpPr>
            <p:spPr>
              <a:xfrm>
                <a:off x="2495518" y="4884884"/>
                <a:ext cx="12586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Accuracy</m:t>
                      </m:r>
                    </m:oMath>
                  </m:oMathPara>
                </a14:m>
                <a:endParaRPr lang="ja-JP" altLang="en-US" sz="2000" dirty="0"/>
              </a:p>
            </p:txBody>
          </p:sp>
        </mc:Choice>
        <mc:Fallback>
          <p:sp>
            <p:nvSpPr>
              <p:cNvPr id="6" name="正方形/長方形 5"/>
              <p:cNvSpPr>
                <a:spLocks noRot="1" noChangeAspect="1" noMove="1" noResize="1" noEditPoints="1" noAdjustHandles="1" noChangeArrowheads="1" noChangeShapeType="1" noTextEdit="1"/>
              </p:cNvSpPr>
              <p:nvPr/>
            </p:nvSpPr>
            <p:spPr>
              <a:xfrm>
                <a:off x="2495518" y="4884884"/>
                <a:ext cx="1258678" cy="400110"/>
              </a:xfrm>
              <a:prstGeom prst="rect">
                <a:avLst/>
              </a:prstGeom>
              <a:blipFill>
                <a:blip r:embed="rId2"/>
                <a:stretch>
                  <a:fillRect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2649407" y="5254216"/>
                <a:ext cx="9156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Recall</m:t>
                      </m:r>
                    </m:oMath>
                  </m:oMathPara>
                </a14:m>
                <a:endParaRPr lang="ja-JP" altLang="en-US" sz="2000" dirty="0"/>
              </a:p>
            </p:txBody>
          </p:sp>
        </mc:Choice>
        <mc:Fallback>
          <p:sp>
            <p:nvSpPr>
              <p:cNvPr id="7" name="正方形/長方形 6"/>
              <p:cNvSpPr>
                <a:spLocks noRot="1" noChangeAspect="1" noMove="1" noResize="1" noEditPoints="1" noAdjustHandles="1" noChangeArrowheads="1" noChangeShapeType="1" noTextEdit="1"/>
              </p:cNvSpPr>
              <p:nvPr/>
            </p:nvSpPr>
            <p:spPr>
              <a:xfrm>
                <a:off x="2649407" y="5254216"/>
                <a:ext cx="91563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p:cNvSpPr/>
              <p:nvPr/>
            </p:nvSpPr>
            <p:spPr>
              <a:xfrm>
                <a:off x="2511883" y="5615045"/>
                <a:ext cx="127631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Precision</m:t>
                      </m:r>
                    </m:oMath>
                  </m:oMathPara>
                </a14:m>
                <a:endParaRPr lang="ja-JP" altLang="en-US" sz="2000" dirty="0"/>
              </a:p>
            </p:txBody>
          </p:sp>
        </mc:Choice>
        <mc:Fallback>
          <p:sp>
            <p:nvSpPr>
              <p:cNvPr id="8" name="正方形/長方形 7"/>
              <p:cNvSpPr>
                <a:spLocks noRot="1" noChangeAspect="1" noMove="1" noResize="1" noEditPoints="1" noAdjustHandles="1" noChangeArrowheads="1" noChangeShapeType="1" noTextEdit="1"/>
              </p:cNvSpPr>
              <p:nvPr/>
            </p:nvSpPr>
            <p:spPr>
              <a:xfrm>
                <a:off x="2511883" y="5615045"/>
                <a:ext cx="127631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p:cNvSpPr/>
              <p:nvPr/>
            </p:nvSpPr>
            <p:spPr>
              <a:xfrm>
                <a:off x="2825269" y="5974462"/>
                <a:ext cx="64953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F</m:t>
                      </m:r>
                      <m:r>
                        <a:rPr lang="ja-JP" altLang="en-US" sz="2000" i="1">
                          <a:latin typeface="Cambria Math" panose="02040503050406030204" pitchFamily="18" charset="0"/>
                        </a:rPr>
                        <m:t>値</m:t>
                      </m:r>
                    </m:oMath>
                  </m:oMathPara>
                </a14:m>
                <a:endParaRPr lang="ja-JP" altLang="en-US" sz="2000" dirty="0"/>
              </a:p>
            </p:txBody>
          </p:sp>
        </mc:Choice>
        <mc:Fallback>
          <p:sp>
            <p:nvSpPr>
              <p:cNvPr id="9" name="正方形/長方形 8"/>
              <p:cNvSpPr>
                <a:spLocks noRot="1" noChangeAspect="1" noMove="1" noResize="1" noEditPoints="1" noAdjustHandles="1" noChangeArrowheads="1" noChangeShapeType="1" noTextEdit="1"/>
              </p:cNvSpPr>
              <p:nvPr/>
            </p:nvSpPr>
            <p:spPr>
              <a:xfrm>
                <a:off x="2825269" y="5974462"/>
                <a:ext cx="649537" cy="400110"/>
              </a:xfrm>
              <a:prstGeom prst="rect">
                <a:avLst/>
              </a:prstGeom>
              <a:blipFill>
                <a:blip r:embed="rId5"/>
                <a:stretch>
                  <a:fillRect b="-10606"/>
                </a:stretch>
              </a:blipFill>
            </p:spPr>
            <p:txBody>
              <a:bodyPr/>
              <a:lstStyle/>
              <a:p>
                <a:r>
                  <a:rPr lang="ja-JP" altLang="en-US">
                    <a:noFill/>
                  </a:rPr>
                  <a:t> </a:t>
                </a:r>
              </a:p>
            </p:txBody>
          </p:sp>
        </mc:Fallback>
      </mc:AlternateContent>
      <p:sp>
        <p:nvSpPr>
          <p:cNvPr id="10" name="テキスト ボックス 9"/>
          <p:cNvSpPr txBox="1"/>
          <p:nvPr/>
        </p:nvSpPr>
        <p:spPr>
          <a:xfrm>
            <a:off x="5200354" y="5263611"/>
            <a:ext cx="756138" cy="400110"/>
          </a:xfrm>
          <a:prstGeom prst="rect">
            <a:avLst/>
          </a:prstGeom>
          <a:noFill/>
        </p:spPr>
        <p:txBody>
          <a:bodyPr wrap="square" rtlCol="0">
            <a:spAutoFit/>
          </a:bodyPr>
          <a:lstStyle/>
          <a:p>
            <a:pPr algn="ctr"/>
            <a:r>
              <a:rPr kumimoji="1" lang="en-US" altLang="ja-JP" sz="2000" dirty="0" smtClean="0"/>
              <a:t>0.81</a:t>
            </a:r>
            <a:endParaRPr kumimoji="1" lang="ja-JP" altLang="en-US" sz="2000" dirty="0"/>
          </a:p>
        </p:txBody>
      </p:sp>
      <p:sp>
        <p:nvSpPr>
          <p:cNvPr id="11" name="テキスト ボックス 10"/>
          <p:cNvSpPr txBox="1"/>
          <p:nvPr/>
        </p:nvSpPr>
        <p:spPr>
          <a:xfrm>
            <a:off x="5200354" y="5637915"/>
            <a:ext cx="756138" cy="400110"/>
          </a:xfrm>
          <a:prstGeom prst="rect">
            <a:avLst/>
          </a:prstGeom>
          <a:noFill/>
        </p:spPr>
        <p:txBody>
          <a:bodyPr wrap="square" rtlCol="0">
            <a:spAutoFit/>
          </a:bodyPr>
          <a:lstStyle/>
          <a:p>
            <a:pPr algn="ctr"/>
            <a:r>
              <a:rPr kumimoji="1" lang="en-US" altLang="ja-JP" sz="2000" dirty="0" smtClean="0"/>
              <a:t>0.76</a:t>
            </a:r>
            <a:endParaRPr kumimoji="1" lang="ja-JP" altLang="en-US" sz="2000" dirty="0"/>
          </a:p>
        </p:txBody>
      </p:sp>
      <p:sp>
        <p:nvSpPr>
          <p:cNvPr id="12" name="テキスト ボックス 11"/>
          <p:cNvSpPr txBox="1"/>
          <p:nvPr/>
        </p:nvSpPr>
        <p:spPr>
          <a:xfrm>
            <a:off x="5200354" y="5970605"/>
            <a:ext cx="756138" cy="400110"/>
          </a:xfrm>
          <a:prstGeom prst="rect">
            <a:avLst/>
          </a:prstGeom>
          <a:noFill/>
        </p:spPr>
        <p:txBody>
          <a:bodyPr wrap="square" rtlCol="0">
            <a:spAutoFit/>
          </a:bodyPr>
          <a:lstStyle/>
          <a:p>
            <a:pPr algn="ctr"/>
            <a:r>
              <a:rPr lang="en-US" altLang="ja-JP" sz="2000" dirty="0" smtClean="0"/>
              <a:t>0.79</a:t>
            </a:r>
            <a:endParaRPr kumimoji="1" lang="ja-JP" altLang="en-US" sz="2000" dirty="0"/>
          </a:p>
        </p:txBody>
      </p:sp>
      <p:sp>
        <p:nvSpPr>
          <p:cNvPr id="13" name="テキスト ボックス 12"/>
          <p:cNvSpPr txBox="1"/>
          <p:nvPr/>
        </p:nvSpPr>
        <p:spPr>
          <a:xfrm>
            <a:off x="5200354" y="4883229"/>
            <a:ext cx="756138" cy="400110"/>
          </a:xfrm>
          <a:prstGeom prst="rect">
            <a:avLst/>
          </a:prstGeom>
          <a:noFill/>
        </p:spPr>
        <p:txBody>
          <a:bodyPr wrap="square" rtlCol="0">
            <a:spAutoFit/>
          </a:bodyPr>
          <a:lstStyle/>
          <a:p>
            <a:pPr algn="ctr"/>
            <a:r>
              <a:rPr kumimoji="1" lang="en-US" altLang="ja-JP" sz="2000" dirty="0" smtClean="0"/>
              <a:t>0.74</a:t>
            </a:r>
            <a:endParaRPr kumimoji="1" lang="ja-JP" altLang="en-US" sz="2000" dirty="0"/>
          </a:p>
        </p:txBody>
      </p:sp>
      <mc:AlternateContent xmlns:mc="http://schemas.openxmlformats.org/markup-compatibility/2006">
        <mc:Choice xmlns:a14="http://schemas.microsoft.com/office/drawing/2010/main" Requires="a14">
          <p:sp>
            <p:nvSpPr>
              <p:cNvPr id="16" name="正方形/長方形 15"/>
              <p:cNvSpPr/>
              <p:nvPr/>
            </p:nvSpPr>
            <p:spPr>
              <a:xfrm>
                <a:off x="2786797" y="6362211"/>
                <a:ext cx="72648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ja-JP" sz="2000" b="0" i="0" smtClean="0">
                          <a:latin typeface="Cambria Math" panose="02040503050406030204" pitchFamily="18" charset="0"/>
                        </a:rPr>
                        <m:t>AUC</m:t>
                      </m:r>
                    </m:oMath>
                  </m:oMathPara>
                </a14:m>
                <a:endParaRPr lang="ja-JP" altLang="en-US" sz="2000" dirty="0"/>
              </a:p>
            </p:txBody>
          </p:sp>
        </mc:Choice>
        <mc:Fallback>
          <p:sp>
            <p:nvSpPr>
              <p:cNvPr id="16" name="正方形/長方形 15"/>
              <p:cNvSpPr>
                <a:spLocks noRot="1" noChangeAspect="1" noMove="1" noResize="1" noEditPoints="1" noAdjustHandles="1" noChangeArrowheads="1" noChangeShapeType="1" noTextEdit="1"/>
              </p:cNvSpPr>
              <p:nvPr/>
            </p:nvSpPr>
            <p:spPr>
              <a:xfrm>
                <a:off x="2786797" y="6362211"/>
                <a:ext cx="726481" cy="400110"/>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p:cNvSpPr txBox="1"/>
          <p:nvPr/>
        </p:nvSpPr>
        <p:spPr>
          <a:xfrm>
            <a:off x="5200354" y="6359188"/>
            <a:ext cx="756138" cy="400110"/>
          </a:xfrm>
          <a:prstGeom prst="rect">
            <a:avLst/>
          </a:prstGeom>
          <a:noFill/>
        </p:spPr>
        <p:txBody>
          <a:bodyPr wrap="square" rtlCol="0">
            <a:spAutoFit/>
          </a:bodyPr>
          <a:lstStyle/>
          <a:p>
            <a:pPr algn="ctr"/>
            <a:r>
              <a:rPr lang="en-US" altLang="ja-JP" sz="2000" dirty="0" smtClean="0"/>
              <a:t>0.80</a:t>
            </a:r>
            <a:endParaRPr kumimoji="1" lang="ja-JP" altLang="en-US" sz="2000" dirty="0"/>
          </a:p>
        </p:txBody>
      </p:sp>
    </p:spTree>
    <p:extLst>
      <p:ext uri="{BB962C8B-B14F-4D97-AF65-F5344CB8AC3E}">
        <p14:creationId xmlns:p14="http://schemas.microsoft.com/office/powerpoint/2010/main" val="274884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3</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9444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2</m:t>
                    </m:r>
                  </m:oMath>
                </a14:m>
                <a:r>
                  <a:rPr kumimoji="1" lang="en-US" altLang="ja-JP" sz="2000" dirty="0" smtClean="0"/>
                  <a:t> (</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1</m:t>
                    </m:r>
                    <m:r>
                      <m:rPr>
                        <m:nor/>
                      </m:rPr>
                      <a:rPr lang="en-US" altLang="ja-JP" sz="2000" dirty="0"/>
                      <m:t> / </m:t>
                    </m:r>
                    <m:r>
                      <m:rPr>
                        <m:nor/>
                      </m:rPr>
                      <a:rPr lang="en-US" altLang="ja-JP" sz="2000" b="0" i="0" dirty="0" smtClean="0"/>
                      <m:t>2</m:t>
                    </m:r>
                  </m:oMath>
                </a14:m>
                <a:r>
                  <a:rPr lang="en-US" altLang="ja-JP" sz="2000" dirty="0" smtClean="0"/>
                  <a:t> (</a:t>
                </a:r>
                <a:r>
                  <a:rPr lang="ja-JP" altLang="en-US" sz="2000" dirty="0"/>
                  <a:t>積</a:t>
                </a:r>
                <a:r>
                  <a:rPr lang="ja-JP" altLang="en-US" sz="2000" dirty="0" smtClean="0"/>
                  <a:t>集合の下限許容値</a:t>
                </a:r>
                <a:r>
                  <a:rPr lang="en-US" altLang="ja-JP" sz="2000" dirty="0" smtClean="0"/>
                  <a:t>)</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変化点が乱立する問題点</a:t>
            </a:r>
            <a:endParaRPr kumimoji="1" lang="ja-JP" altLang="en-US" dirty="0"/>
          </a:p>
        </p:txBody>
      </p:sp>
      <p:sp>
        <p:nvSpPr>
          <p:cNvPr id="3" name="コンテンツ プレースホルダー 2"/>
          <p:cNvSpPr>
            <a:spLocks noGrp="1"/>
          </p:cNvSpPr>
          <p:nvPr>
            <p:ph idx="1"/>
          </p:nvPr>
        </p:nvSpPr>
        <p:spPr>
          <a:xfrm>
            <a:off x="865682" y="1600201"/>
            <a:ext cx="7539409" cy="4525963"/>
          </a:xfrm>
        </p:spPr>
        <p:txBody>
          <a:bodyPr/>
          <a:lstStyle/>
          <a:p>
            <a:pPr marL="0" indent="0">
              <a:buNone/>
            </a:pPr>
            <a:r>
              <a:rPr kumimoji="1" lang="ja-JP" altLang="en-US" dirty="0" smtClean="0"/>
              <a:t>コミュニティ推定の安定性</a:t>
            </a:r>
            <a:endParaRPr kumimoji="1" lang="en-US" altLang="ja-JP" dirty="0" smtClean="0"/>
          </a:p>
          <a:p>
            <a:pPr marL="300038" lvl="1" indent="0">
              <a:buNone/>
            </a:pPr>
            <a:r>
              <a:rPr lang="ja-JP" altLang="en-US" dirty="0" smtClean="0"/>
              <a:t>インタラクショングラフの作成法やクラスタリング手法の欠点によるもの</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cxnSp>
        <p:nvCxnSpPr>
          <p:cNvPr id="5" name="直線矢印コネクタ 4"/>
          <p:cNvCxnSpPr/>
          <p:nvPr/>
        </p:nvCxnSpPr>
        <p:spPr>
          <a:xfrm>
            <a:off x="891023" y="339533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6" name="グループ化 5"/>
          <p:cNvGrpSpPr/>
          <p:nvPr/>
        </p:nvGrpSpPr>
        <p:grpSpPr>
          <a:xfrm>
            <a:off x="891023" y="3543300"/>
            <a:ext cx="2031024" cy="408843"/>
            <a:chOff x="984738" y="1670538"/>
            <a:chExt cx="2031024" cy="408843"/>
          </a:xfrm>
        </p:grpSpPr>
        <p:sp>
          <p:nvSpPr>
            <p:cNvPr id="7" name="正方形/長方形 6"/>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1405373" y="4004896"/>
            <a:ext cx="2031024" cy="408843"/>
            <a:chOff x="984738" y="1670538"/>
            <a:chExt cx="2031024" cy="408843"/>
          </a:xfrm>
        </p:grpSpPr>
        <p:sp>
          <p:nvSpPr>
            <p:cNvPr id="10" name="正方形/長方形 9"/>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906535" y="4462096"/>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538973" y="3537438"/>
            <a:ext cx="899748" cy="414705"/>
            <a:chOff x="3632688" y="1664676"/>
            <a:chExt cx="899748" cy="414705"/>
          </a:xfrm>
        </p:grpSpPr>
        <p:sp>
          <p:nvSpPr>
            <p:cNvPr id="16" name="正方形/長方形 15"/>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538973" y="3988809"/>
            <a:ext cx="1400910" cy="420534"/>
            <a:chOff x="3632688" y="2116047"/>
            <a:chExt cx="1400910" cy="420534"/>
          </a:xfrm>
        </p:grpSpPr>
        <p:sp>
          <p:nvSpPr>
            <p:cNvPr id="19" name="正方形/長方形 18"/>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1" name="直線矢印コネクタ 20"/>
          <p:cNvCxnSpPr/>
          <p:nvPr/>
        </p:nvCxnSpPr>
        <p:spPr>
          <a:xfrm>
            <a:off x="1621517" y="3749919"/>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38266" y="3749919"/>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a:off x="3753285" y="3743324"/>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637725" y="3481025"/>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25" name="直線コネクタ 24"/>
          <p:cNvCxnSpPr/>
          <p:nvPr/>
        </p:nvCxnSpPr>
        <p:spPr>
          <a:xfrm flipV="1">
            <a:off x="2523461"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線コネクタ 25"/>
          <p:cNvCxnSpPr/>
          <p:nvPr/>
        </p:nvCxnSpPr>
        <p:spPr>
          <a:xfrm flipV="1">
            <a:off x="3037811"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直線コネクタ 26"/>
          <p:cNvCxnSpPr/>
          <p:nvPr/>
        </p:nvCxnSpPr>
        <p:spPr>
          <a:xfrm flipV="1">
            <a:off x="3538973"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直線コネクタ 27"/>
          <p:cNvCxnSpPr/>
          <p:nvPr/>
        </p:nvCxnSpPr>
        <p:spPr>
          <a:xfrm flipV="1">
            <a:off x="4050393"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直線コネクタ 28"/>
          <p:cNvCxnSpPr/>
          <p:nvPr/>
        </p:nvCxnSpPr>
        <p:spPr>
          <a:xfrm flipV="1">
            <a:off x="4551555"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flipV="1">
            <a:off x="2029627"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flipV="1">
            <a:off x="5076162" y="3289889"/>
            <a:ext cx="0" cy="22273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00136" y="4085952"/>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00136" y="4085952"/>
                <a:ext cx="497127" cy="400110"/>
              </a:xfrm>
              <a:prstGeom prst="rect">
                <a:avLst/>
              </a:prstGeom>
              <a:blipFill>
                <a:blip r:embed="rId2"/>
                <a:stretch>
                  <a:fillRect/>
                </a:stretch>
              </a:blipFill>
            </p:spPr>
            <p:txBody>
              <a:bodyPr/>
              <a:lstStyle/>
              <a:p>
                <a:r>
                  <a:rPr lang="ja-JP" altLang="en-US">
                    <a:noFill/>
                  </a:rPr>
                  <a:t> </a:t>
                </a:r>
              </a:p>
            </p:txBody>
          </p:sp>
        </mc:Fallback>
      </mc:AlternateContent>
      <p:cxnSp>
        <p:nvCxnSpPr>
          <p:cNvPr id="33" name="直線コネクタ 32"/>
          <p:cNvCxnSpPr/>
          <p:nvPr/>
        </p:nvCxnSpPr>
        <p:spPr>
          <a:xfrm flipV="1">
            <a:off x="788631" y="3975222"/>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flipV="1">
            <a:off x="825451" y="3984348"/>
            <a:ext cx="1595434" cy="246193"/>
          </a:xfrm>
          <a:prstGeom prst="line">
            <a:avLst/>
          </a:prstGeom>
          <a:ln w="3175"/>
        </p:spPr>
        <p:style>
          <a:lnRef idx="2">
            <a:schemeClr val="dk1"/>
          </a:lnRef>
          <a:fillRef idx="0">
            <a:schemeClr val="dk1"/>
          </a:fillRef>
          <a:effectRef idx="1">
            <a:schemeClr val="dk1"/>
          </a:effectRef>
          <a:fontRef idx="minor">
            <a:schemeClr val="tx1"/>
          </a:fontRef>
        </p:style>
      </p:cxnSp>
      <p:sp>
        <p:nvSpPr>
          <p:cNvPr id="35" name="正方形/長方形 34"/>
          <p:cNvSpPr/>
          <p:nvPr/>
        </p:nvSpPr>
        <p:spPr>
          <a:xfrm>
            <a:off x="788631" y="2823005"/>
            <a:ext cx="646331" cy="369332"/>
          </a:xfrm>
          <a:prstGeom prst="rect">
            <a:avLst/>
          </a:prstGeom>
        </p:spPr>
        <p:txBody>
          <a:bodyPr wrap="none">
            <a:spAutoFit/>
          </a:bodyPr>
          <a:lstStyle/>
          <a:p>
            <a:r>
              <a:rPr lang="ja-JP" altLang="en-US" dirty="0" smtClean="0"/>
              <a:t>前回</a:t>
            </a:r>
            <a:endParaRPr lang="ja-JP" altLang="en-US" dirty="0"/>
          </a:p>
        </p:txBody>
      </p:sp>
      <p:sp>
        <p:nvSpPr>
          <p:cNvPr id="36" name="正方形/長方形 35"/>
          <p:cNvSpPr/>
          <p:nvPr/>
        </p:nvSpPr>
        <p:spPr>
          <a:xfrm>
            <a:off x="865682" y="5065099"/>
            <a:ext cx="646331" cy="369332"/>
          </a:xfrm>
          <a:prstGeom prst="rect">
            <a:avLst/>
          </a:prstGeom>
        </p:spPr>
        <p:txBody>
          <a:bodyPr wrap="none">
            <a:spAutoFit/>
          </a:bodyPr>
          <a:lstStyle/>
          <a:p>
            <a:r>
              <a:rPr lang="ja-JP" altLang="en-US" dirty="0"/>
              <a:t>今回</a:t>
            </a:r>
          </a:p>
        </p:txBody>
      </p:sp>
      <p:grpSp>
        <p:nvGrpSpPr>
          <p:cNvPr id="37" name="グループ化 36"/>
          <p:cNvGrpSpPr/>
          <p:nvPr/>
        </p:nvGrpSpPr>
        <p:grpSpPr>
          <a:xfrm>
            <a:off x="973152" y="5451351"/>
            <a:ext cx="2031024" cy="408843"/>
            <a:chOff x="984738" y="1670538"/>
            <a:chExt cx="2031024" cy="408843"/>
          </a:xfrm>
        </p:grpSpPr>
        <p:sp>
          <p:nvSpPr>
            <p:cNvPr id="38" name="正方形/長方形 37"/>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487502" y="5912947"/>
            <a:ext cx="2031024" cy="408843"/>
            <a:chOff x="984738" y="1670538"/>
            <a:chExt cx="2031024" cy="408843"/>
          </a:xfrm>
        </p:grpSpPr>
        <p:sp>
          <p:nvSpPr>
            <p:cNvPr id="41" name="正方形/長方形 40"/>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1988664" y="6370147"/>
            <a:ext cx="2031024" cy="408843"/>
            <a:chOff x="984738" y="1670538"/>
            <a:chExt cx="2031024" cy="408843"/>
          </a:xfrm>
        </p:grpSpPr>
        <p:sp>
          <p:nvSpPr>
            <p:cNvPr id="44" name="正方形/長方形 43"/>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3621102" y="5445489"/>
            <a:ext cx="899748" cy="414705"/>
            <a:chOff x="3632688" y="1664676"/>
            <a:chExt cx="899748" cy="414705"/>
          </a:xfrm>
        </p:grpSpPr>
        <p:sp>
          <p:nvSpPr>
            <p:cNvPr id="47" name="正方形/長方形 46"/>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3621102" y="5896860"/>
            <a:ext cx="1400910" cy="420534"/>
            <a:chOff x="3632688" y="2116047"/>
            <a:chExt cx="1400910" cy="420534"/>
          </a:xfrm>
        </p:grpSpPr>
        <p:sp>
          <p:nvSpPr>
            <p:cNvPr id="50" name="正方形/長方形 4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52" name="直線矢印コネクタ 51"/>
          <p:cNvCxnSpPr/>
          <p:nvPr/>
        </p:nvCxnSpPr>
        <p:spPr>
          <a:xfrm>
            <a:off x="1703646" y="5657970"/>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flipV="1">
            <a:off x="3820395" y="5657970"/>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p:cNvCxnSpPr/>
          <p:nvPr/>
        </p:nvCxnSpPr>
        <p:spPr>
          <a:xfrm>
            <a:off x="3835414" y="56513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a:stCxn id="39" idx="0"/>
            <a:endCxn id="39" idx="2"/>
          </p:cNvCxnSpPr>
          <p:nvPr/>
        </p:nvCxnSpPr>
        <p:spPr>
          <a:xfrm>
            <a:off x="2804883"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59" name="直線コネクタ 58"/>
          <p:cNvCxnSpPr/>
          <p:nvPr/>
        </p:nvCxnSpPr>
        <p:spPr>
          <a:xfrm>
            <a:off x="2922047"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0" name="直線コネクタ 59"/>
          <p:cNvCxnSpPr/>
          <p:nvPr/>
        </p:nvCxnSpPr>
        <p:spPr>
          <a:xfrm>
            <a:off x="2702309" y="5449151"/>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a:off x="3308976"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2" name="直線コネクタ 61"/>
          <p:cNvCxnSpPr/>
          <p:nvPr/>
        </p:nvCxnSpPr>
        <p:spPr>
          <a:xfrm>
            <a:off x="3426140"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a:off x="3206402" y="5910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4" name="直線コネクタ 63"/>
          <p:cNvCxnSpPr/>
          <p:nvPr/>
        </p:nvCxnSpPr>
        <p:spPr>
          <a:xfrm>
            <a:off x="3835186"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a:off x="3952350"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6" name="直線コネクタ 65"/>
          <p:cNvCxnSpPr/>
          <p:nvPr/>
        </p:nvCxnSpPr>
        <p:spPr>
          <a:xfrm>
            <a:off x="3732612" y="6366602"/>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4321557"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8" name="直線コネクタ 67"/>
          <p:cNvCxnSpPr/>
          <p:nvPr/>
        </p:nvCxnSpPr>
        <p:spPr>
          <a:xfrm>
            <a:off x="4438721"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9" name="直線コネクタ 68"/>
          <p:cNvCxnSpPr/>
          <p:nvPr/>
        </p:nvCxnSpPr>
        <p:spPr>
          <a:xfrm>
            <a:off x="4218983" y="544927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4821391"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1" name="直線コネクタ 70"/>
          <p:cNvCxnSpPr/>
          <p:nvPr/>
        </p:nvCxnSpPr>
        <p:spPr>
          <a:xfrm>
            <a:off x="4938555"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2" name="直線コネクタ 71"/>
          <p:cNvCxnSpPr/>
          <p:nvPr/>
        </p:nvCxnSpPr>
        <p:spPr>
          <a:xfrm>
            <a:off x="4718817" y="590415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4" name="直線矢印コネクタ 73"/>
          <p:cNvCxnSpPr/>
          <p:nvPr/>
        </p:nvCxnSpPr>
        <p:spPr>
          <a:xfrm flipH="1" flipV="1">
            <a:off x="4384454" y="5634916"/>
            <a:ext cx="753322" cy="126036"/>
          </a:xfrm>
          <a:prstGeom prst="straightConnector1">
            <a:avLst/>
          </a:prstGeom>
          <a:ln>
            <a:solidFill>
              <a:srgbClr val="FF0000"/>
            </a:solidFill>
            <a:prstDash val="sysDash"/>
            <a:tailEnd type="triangle"/>
          </a:ln>
        </p:spPr>
        <p:style>
          <a:lnRef idx="2">
            <a:schemeClr val="accent6"/>
          </a:lnRef>
          <a:fillRef idx="0">
            <a:schemeClr val="accent6"/>
          </a:fillRef>
          <a:effectRef idx="1">
            <a:schemeClr val="accent6"/>
          </a:effectRef>
          <a:fontRef idx="minor">
            <a:schemeClr val="tx1"/>
          </a:fontRef>
        </p:style>
      </p:cxnSp>
      <p:sp>
        <p:nvSpPr>
          <p:cNvPr id="78" name="テキスト ボックス 77"/>
          <p:cNvSpPr txBox="1"/>
          <p:nvPr/>
        </p:nvSpPr>
        <p:spPr>
          <a:xfrm>
            <a:off x="5299889" y="5306187"/>
            <a:ext cx="3727022" cy="1015663"/>
          </a:xfrm>
          <a:prstGeom prst="rect">
            <a:avLst/>
          </a:prstGeom>
          <a:noFill/>
        </p:spPr>
        <p:txBody>
          <a:bodyPr wrap="square" rtlCol="0">
            <a:spAutoFit/>
          </a:bodyPr>
          <a:lstStyle/>
          <a:p>
            <a:r>
              <a:rPr kumimoji="1" lang="ja-JP" altLang="en-US" sz="2000" dirty="0" smtClean="0"/>
              <a:t>コミュニティの安定性を考慮してコミュニティを複数回作成し和集合でコミュニティを表現する</a:t>
            </a:r>
            <a:endParaRPr kumimoji="1" lang="ja-JP" altLang="en-US" sz="2000" dirty="0"/>
          </a:p>
        </p:txBody>
      </p:sp>
    </p:spTree>
    <p:extLst>
      <p:ext uri="{BB962C8B-B14F-4D97-AF65-F5344CB8AC3E}">
        <p14:creationId xmlns:p14="http://schemas.microsoft.com/office/powerpoint/2010/main" val="859316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コミュニティ</a:t>
            </a:r>
            <a:r>
              <a:rPr lang="ja-JP" altLang="en-US" dirty="0" smtClean="0"/>
              <a:t>変化点と</a:t>
            </a:r>
            <a:r>
              <a:rPr lang="en-US" altLang="ja-JP" dirty="0" smtClean="0"/>
              <a:t>Simpson</a:t>
            </a:r>
            <a:r>
              <a:rPr lang="ja-JP" altLang="en-US" dirty="0" smtClean="0"/>
              <a:t>係数</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163758051"/>
              </p:ext>
            </p:extLst>
          </p:nvPr>
        </p:nvGraphicFramePr>
        <p:xfrm>
          <a:off x="1072662" y="1367458"/>
          <a:ext cx="7069014" cy="2607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954381761"/>
              </p:ext>
            </p:extLst>
          </p:nvPr>
        </p:nvGraphicFramePr>
        <p:xfrm>
          <a:off x="1072662" y="3747917"/>
          <a:ext cx="7069014" cy="3144129"/>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p:cNvSpPr/>
          <p:nvPr/>
        </p:nvSpPr>
        <p:spPr>
          <a:xfrm>
            <a:off x="615462" y="1195461"/>
            <a:ext cx="7139354" cy="369332"/>
          </a:xfrm>
          <a:prstGeom prst="rect">
            <a:avLst/>
          </a:prstGeom>
        </p:spPr>
        <p:txBody>
          <a:bodyPr wrap="square">
            <a:spAutoFit/>
          </a:bodyPr>
          <a:lstStyle/>
          <a:p>
            <a:r>
              <a:rPr lang="en-US" altLang="ja-JP" dirty="0"/>
              <a:t>Simpson</a:t>
            </a:r>
            <a:r>
              <a:rPr lang="ja-JP" altLang="en-US" dirty="0"/>
              <a:t>係数と変化点検出の比較（上</a:t>
            </a:r>
            <a:r>
              <a:rPr lang="en-US" altLang="ja-JP" dirty="0"/>
              <a:t>: Simpson</a:t>
            </a:r>
            <a:r>
              <a:rPr lang="ja-JP" altLang="en-US" dirty="0"/>
              <a:t>係数，下</a:t>
            </a:r>
            <a:r>
              <a:rPr lang="en-US" altLang="ja-JP" dirty="0"/>
              <a:t>: </a:t>
            </a:r>
            <a:r>
              <a:rPr lang="ja-JP" altLang="en-US" dirty="0"/>
              <a:t>変化点検出）</a:t>
            </a:r>
          </a:p>
        </p:txBody>
      </p:sp>
    </p:spTree>
    <p:extLst>
      <p:ext uri="{BB962C8B-B14F-4D97-AF65-F5344CB8AC3E}">
        <p14:creationId xmlns:p14="http://schemas.microsoft.com/office/powerpoint/2010/main" val="397623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動的グラフ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682" y="1297062"/>
            <a:ext cx="5966977" cy="624894"/>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82" y="2440062"/>
            <a:ext cx="5989839" cy="108975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782" y="3547226"/>
            <a:ext cx="4138468" cy="3310774"/>
          </a:xfrm>
          <a:prstGeom prst="rect">
            <a:avLst/>
          </a:prstGeom>
        </p:spPr>
      </p:pic>
      <p:sp>
        <p:nvSpPr>
          <p:cNvPr id="8" name="テキスト ボックス 7"/>
          <p:cNvSpPr txBox="1"/>
          <p:nvPr/>
        </p:nvSpPr>
        <p:spPr>
          <a:xfrm>
            <a:off x="865682" y="4047922"/>
            <a:ext cx="4777736" cy="1015663"/>
          </a:xfrm>
          <a:prstGeom prst="rect">
            <a:avLst/>
          </a:prstGeom>
          <a:noFill/>
        </p:spPr>
        <p:txBody>
          <a:bodyPr wrap="square" rtlCol="0">
            <a:spAutoFit/>
          </a:bodyPr>
          <a:lstStyle/>
          <a:p>
            <a:r>
              <a:rPr lang="ja-JP" altLang="en-US" sz="2000" dirty="0" smtClean="0"/>
              <a:t>コミュニティ変化点はコミュニティの推移よりもインタラクショングラフから推定する方が合理的かもしれない</a:t>
            </a:r>
            <a:endParaRPr kumimoji="1" lang="ja-JP" altLang="en-US" sz="2000" dirty="0"/>
          </a:p>
        </p:txBody>
      </p:sp>
      <p:sp>
        <p:nvSpPr>
          <p:cNvPr id="9" name="正方形/長方形 8"/>
          <p:cNvSpPr/>
          <p:nvPr/>
        </p:nvSpPr>
        <p:spPr>
          <a:xfrm>
            <a:off x="5657135" y="6420406"/>
            <a:ext cx="2263761" cy="369332"/>
          </a:xfrm>
          <a:prstGeom prst="rect">
            <a:avLst/>
          </a:prstGeom>
        </p:spPr>
        <p:txBody>
          <a:bodyPr wrap="none">
            <a:spAutoFit/>
          </a:bodyPr>
          <a:lstStyle/>
          <a:p>
            <a:r>
              <a:rPr lang="ja-JP" altLang="en-US" dirty="0"/>
              <a:t>インタラクショングラフ</a:t>
            </a:r>
          </a:p>
        </p:txBody>
      </p:sp>
    </p:spTree>
    <p:extLst>
      <p:ext uri="{BB962C8B-B14F-4D97-AF65-F5344CB8AC3E}">
        <p14:creationId xmlns:p14="http://schemas.microsoft.com/office/powerpoint/2010/main" val="2758885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4841</TotalTime>
  <Words>1349</Words>
  <Application>Microsoft Office PowerPoint</Application>
  <PresentationFormat>画面に合わせる (4:3)</PresentationFormat>
  <Paragraphs>275</Paragraphs>
  <Slides>26</Slides>
  <Notes>12</Notes>
  <HiddenSlides>9</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ＭＳ Ｐゴシック</vt:lpstr>
      <vt:lpstr>Arial</vt:lpstr>
      <vt:lpstr>Calibri</vt:lpstr>
      <vt:lpstr>Cambria Math</vt:lpstr>
      <vt:lpstr>Wingdings</vt:lpstr>
      <vt:lpstr>tem_B26_a</vt:lpstr>
      <vt:lpstr>Graph Transition</vt:lpstr>
      <vt:lpstr>行動同期に基づくコミュニティ作成の課題</vt:lpstr>
      <vt:lpstr>柔軟にコミュニティの変化を捉える</vt:lpstr>
      <vt:lpstr>コミュニティ変化点検知アルゴリズム</vt:lpstr>
      <vt:lpstr>パラメータ設定とねらいについて</vt:lpstr>
      <vt:lpstr>コミュニティ変化点検知の現在の進捗</vt:lpstr>
      <vt:lpstr>変化点が乱立する問題点</vt:lpstr>
      <vt:lpstr>コミュニティ変化点とSimpson係数</vt:lpstr>
      <vt:lpstr>動的グラフ</vt:lpstr>
      <vt:lpstr>コミュニティ生成間隔について (仮説)</vt:lpstr>
      <vt:lpstr>DBSCAN  (Density-based spatial clustering of applications with noise ) </vt:lpstr>
      <vt:lpstr>DBSCANアルゴリズム</vt:lpstr>
      <vt:lpstr>コミュニティ定義</vt:lpstr>
      <vt:lpstr>Louvain法との比較結果</vt:lpstr>
      <vt:lpstr>計算時間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コミュニティ変化点検知アルゴリズム</vt:lpstr>
      <vt:lpstr>コミュニティに着目したインタラクション検出</vt:lpstr>
      <vt:lpstr>PowerPoint プレゼンテーション</vt:lpstr>
      <vt:lpstr>コミュニティの時間遷移に着目した変化点検出</vt:lpstr>
      <vt:lpstr>コミュニティの時間遷移に着目した変化点検出</vt:lpstr>
      <vt:lpstr>コミュニティ予測の検証実験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CS25student</cp:lastModifiedBy>
  <cp:revision>282</cp:revision>
  <dcterms:modified xsi:type="dcterms:W3CDTF">2020-08-04T06:53:44Z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